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429" r:id="rId2"/>
    <p:sldId id="444" r:id="rId3"/>
    <p:sldId id="447" r:id="rId4"/>
    <p:sldId id="434" r:id="rId5"/>
    <p:sldId id="435" r:id="rId6"/>
    <p:sldId id="436" r:id="rId7"/>
    <p:sldId id="437" r:id="rId8"/>
    <p:sldId id="438" r:id="rId9"/>
    <p:sldId id="439" r:id="rId10"/>
    <p:sldId id="440" r:id="rId11"/>
    <p:sldId id="441" r:id="rId12"/>
    <p:sldId id="446" r:id="rId13"/>
    <p:sldId id="411" r:id="rId14"/>
    <p:sldId id="409" r:id="rId15"/>
    <p:sldId id="428" r:id="rId16"/>
    <p:sldId id="431" r:id="rId17"/>
    <p:sldId id="448" r:id="rId18"/>
    <p:sldId id="424" r:id="rId19"/>
    <p:sldId id="420" r:id="rId20"/>
    <p:sldId id="413" r:id="rId21"/>
    <p:sldId id="425" r:id="rId22"/>
    <p:sldId id="426"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C01B"/>
    <a:srgbClr val="89D11D"/>
    <a:srgbClr val="FAF4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70" autoAdjust="0"/>
    <p:restoredTop sz="90586" autoAdjust="0"/>
  </p:normalViewPr>
  <p:slideViewPr>
    <p:cSldViewPr>
      <p:cViewPr>
        <p:scale>
          <a:sx n="90" d="100"/>
          <a:sy n="90" d="100"/>
        </p:scale>
        <p:origin x="-72" y="103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CB8EF1-888E-47DD-B6F6-02E3D5A2A88A}" type="datetimeFigureOut">
              <a:rPr lang="en-US" smtClean="0"/>
              <a:pPr/>
              <a:t>6/20/2013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064B91-2022-42F8-812B-E1B16A02E54D}" type="slidenum">
              <a:rPr lang="en-US" smtClean="0"/>
              <a:pPr/>
              <a:t>‹#›</a:t>
            </a:fld>
            <a:endParaRPr lang="en-US" dirty="0"/>
          </a:p>
        </p:txBody>
      </p:sp>
    </p:spTree>
    <p:extLst>
      <p:ext uri="{BB962C8B-B14F-4D97-AF65-F5344CB8AC3E}">
        <p14:creationId xmlns:p14="http://schemas.microsoft.com/office/powerpoint/2010/main" val="2721689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064B91-2022-42F8-812B-E1B16A02E54D}" type="slidenum">
              <a:rPr lang="en-US" smtClean="0"/>
              <a:pPr/>
              <a:t>1</a:t>
            </a:fld>
            <a:endParaRPr lang="en-US" dirty="0"/>
          </a:p>
        </p:txBody>
      </p:sp>
    </p:spTree>
    <p:extLst>
      <p:ext uri="{BB962C8B-B14F-4D97-AF65-F5344CB8AC3E}">
        <p14:creationId xmlns:p14="http://schemas.microsoft.com/office/powerpoint/2010/main" val="1403586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Detailed look at the heart of the collaboration</a:t>
            </a:r>
          </a:p>
          <a:p>
            <a:pPr>
              <a:defRPr/>
            </a:pPr>
            <a:r>
              <a:rPr lang="en-US" dirty="0" smtClean="0"/>
              <a:t>Brief</a:t>
            </a:r>
            <a:r>
              <a:rPr lang="en-US" baseline="0" dirty="0" smtClean="0"/>
              <a:t> d</a:t>
            </a:r>
            <a:r>
              <a:rPr lang="en-US" dirty="0" smtClean="0"/>
              <a:t>iscussion of each partner’s roles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a:solidFill>
            <a:srgbClr val="FFFFFF"/>
          </a:solidFill>
          <a:ln/>
        </p:spPr>
      </p:sp>
      <p:sp>
        <p:nvSpPr>
          <p:cNvPr id="31746" name="Rectangle 2"/>
          <p:cNvSpPr>
            <a:spLocks noGrp="1" noChangeArrowheads="1"/>
          </p:cNvSpPr>
          <p:nvPr>
            <p:ph type="body" idx="1"/>
          </p:nvPr>
        </p:nvSpPr>
        <p:spPr>
          <a:ln/>
        </p:spPr>
        <p:txBody>
          <a:bodyPr/>
          <a:lstStyle/>
          <a:p>
            <a:r>
              <a:rPr lang="en-US" sz="1200" kern="1200" dirty="0" smtClean="0">
                <a:solidFill>
                  <a:schemeClr val="tx1"/>
                </a:solidFill>
                <a:effectLst/>
                <a:latin typeface="+mn-lt"/>
                <a:ea typeface="+mn-ea"/>
                <a:cs typeface="+mn-cs"/>
              </a:rPr>
              <a:t>This example illustrates how to help the learner organize the information that they are processing by using visual markers.  Checkpoint 3.2 Highlight patterns, critical features, big ideas, and relationships. One of the big differences between experts and novices in any domain is the facility with which they distinguish what is critical from what is unimportant or irrelevant.  Since experts quickly recognize the most important features in information, they allocate their time efficiently, quickly identifying what is valuable and finding the right “hooks” with which to assimilate the most valuable information into existing knowledge. As a consequence, one of the most effective ways to make information more accessible is to provide explicit cues or prompts that assist individuals in attending to those features that matter most while avoiding those that matter least. Highlight or emphasize key elements in text, graphics, diagrams, formulas.  This helps with comprehension..</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E94CC212-8A82-4CCD-A528-A22481C9756D}" type="slidenum">
              <a:rPr lang="en-US" smtClean="0"/>
              <a:pPr/>
              <a:t>16</a:t>
            </a:fld>
            <a:endParaRPr lang="en-US" dirty="0" smtClean="0"/>
          </a:p>
        </p:txBody>
      </p:sp>
      <p:sp>
        <p:nvSpPr>
          <p:cNvPr id="2150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215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lnSpc>
                <a:spcPts val="1400"/>
              </a:lnSpc>
              <a:spcBef>
                <a:spcPct val="0"/>
              </a:spcBef>
              <a:spcAft>
                <a:spcPts val="200"/>
              </a:spcAft>
              <a:tabLst>
                <a:tab pos="0" algn="l"/>
                <a:tab pos="914400" algn="l"/>
                <a:tab pos="1828800" algn="l"/>
                <a:tab pos="2743200" algn="l"/>
                <a:tab pos="3657600" algn="l"/>
                <a:tab pos="4572000" algn="l"/>
              </a:tabLst>
            </a:pPr>
            <a:endParaRPr lang="en-US" dirty="0" smtClean="0">
              <a:solidFill>
                <a:srgbClr val="000000"/>
              </a:solidFill>
              <a:latin typeface="Times" charset="0"/>
            </a:endParaRPr>
          </a:p>
          <a:p>
            <a:pPr eaLnBrk="1" hangingPunct="1">
              <a:lnSpc>
                <a:spcPts val="1400"/>
              </a:lnSpc>
              <a:spcBef>
                <a:spcPct val="0"/>
              </a:spcBef>
              <a:spcAft>
                <a:spcPts val="200"/>
              </a:spcAft>
              <a:tabLst>
                <a:tab pos="0" algn="l"/>
                <a:tab pos="914400" algn="l"/>
                <a:tab pos="1828800" algn="l"/>
                <a:tab pos="2743200" algn="l"/>
                <a:tab pos="3657600" algn="l"/>
                <a:tab pos="4572000" algn="l"/>
              </a:tabLst>
            </a:pPr>
            <a:endParaRPr lang="en-US" dirty="0" smtClean="0">
              <a:solidFill>
                <a:srgbClr val="000000"/>
              </a:solidFill>
              <a:latin typeface="Times"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Rot="1" noChangeAspect="1" noChangeArrowheads="1" noTextEdit="1"/>
          </p:cNvSpPr>
          <p:nvPr>
            <p:ph type="sldImg"/>
          </p:nvPr>
        </p:nvSpPr>
        <p:spPr>
          <a:ln/>
        </p:spPr>
      </p:sp>
      <p:sp>
        <p:nvSpPr>
          <p:cNvPr id="1536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marR="0" indent="-228600" algn="l" defTabSz="914400" rtl="0" eaLnBrk="1" fontAlgn="auto" latinLnBrk="0" hangingPunct="1">
              <a:lnSpc>
                <a:spcPct val="80000"/>
              </a:lnSpc>
              <a:spcBef>
                <a:spcPct val="0"/>
              </a:spcBef>
              <a:spcAft>
                <a:spcPts val="0"/>
              </a:spcAft>
              <a:buClrTx/>
              <a:buSzTx/>
              <a:buFontTx/>
              <a:buNone/>
              <a:tabLst/>
              <a:defRPr/>
            </a:pPr>
            <a:r>
              <a:rPr lang="en-US" sz="800" dirty="0" smtClean="0">
                <a:latin typeface="Arial" charset="0"/>
                <a:cs typeface="ＭＳ Ｐゴシック" charset="0"/>
              </a:rPr>
              <a:t>This is</a:t>
            </a:r>
            <a:r>
              <a:rPr lang="en-US" sz="800" baseline="0" dirty="0" smtClean="0">
                <a:latin typeface="Arial" charset="0"/>
                <a:cs typeface="ＭＳ Ｐゴシック" charset="0"/>
              </a:rPr>
              <a:t> what we call the killer app</a:t>
            </a:r>
            <a:endParaRPr lang="en-US" sz="800" dirty="0" smtClean="0">
              <a:latin typeface="Arial" charset="0"/>
              <a:cs typeface="ＭＳ Ｐゴシック" charset="0"/>
            </a:endParaRPr>
          </a:p>
          <a:p>
            <a:pPr marL="228600" marR="0" indent="-228600" algn="l" defTabSz="914400" rtl="0" eaLnBrk="1" fontAlgn="auto" latinLnBrk="0" hangingPunct="1">
              <a:lnSpc>
                <a:spcPct val="80000"/>
              </a:lnSpc>
              <a:spcBef>
                <a:spcPct val="0"/>
              </a:spcBef>
              <a:spcAft>
                <a:spcPts val="0"/>
              </a:spcAft>
              <a:buClrTx/>
              <a:buSzTx/>
              <a:buFontTx/>
              <a:buNone/>
              <a:tabLst/>
              <a:defRPr/>
            </a:pPr>
            <a:r>
              <a:rPr lang="en-US" sz="800" dirty="0" smtClean="0">
                <a:latin typeface="Arial" charset="0"/>
                <a:cs typeface="ＭＳ Ｐゴシック" charset="0"/>
              </a:rPr>
              <a:t>It is not just that technology can not only push information out, but if correctly designed it can be a big data collector, so that we can get Nano-level data about the learners interactions and use that data to drive powerful feedback loops – </a:t>
            </a:r>
          </a:p>
          <a:p>
            <a:pPr marL="228600" marR="0" indent="-228600" algn="l" defTabSz="914400" rtl="0" eaLnBrk="1" fontAlgn="auto" latinLnBrk="0" hangingPunct="1">
              <a:lnSpc>
                <a:spcPct val="80000"/>
              </a:lnSpc>
              <a:spcBef>
                <a:spcPct val="0"/>
              </a:spcBef>
              <a:spcAft>
                <a:spcPts val="0"/>
              </a:spcAft>
              <a:buClrTx/>
              <a:buSzTx/>
              <a:buFontTx/>
              <a:buNone/>
              <a:tabLst/>
              <a:defRPr/>
            </a:pPr>
            <a:endParaRPr lang="en-US" sz="800" dirty="0" smtClean="0">
              <a:latin typeface="Arial" charset="0"/>
              <a:cs typeface="ＭＳ Ｐゴシック" charset="0"/>
            </a:endParaRPr>
          </a:p>
          <a:p>
            <a:pPr marL="228600" marR="0" indent="-228600" algn="l" defTabSz="914400" rtl="0" eaLnBrk="1" fontAlgn="auto" latinLnBrk="0" hangingPunct="1">
              <a:lnSpc>
                <a:spcPct val="80000"/>
              </a:lnSpc>
              <a:spcBef>
                <a:spcPct val="0"/>
              </a:spcBef>
              <a:spcAft>
                <a:spcPts val="0"/>
              </a:spcAft>
              <a:buClrTx/>
              <a:buSzTx/>
              <a:buFontTx/>
              <a:buNone/>
              <a:tabLst/>
              <a:defRPr/>
            </a:pPr>
            <a:r>
              <a:rPr lang="en-US" sz="800" dirty="0" smtClean="0">
                <a:latin typeface="Arial" charset="0"/>
                <a:cs typeface="ＭＳ Ｐゴシック" charset="0"/>
              </a:rPr>
              <a:t>we have already talked about the feedback to the learner, We</a:t>
            </a:r>
            <a:r>
              <a:rPr lang="en-US" sz="800" baseline="0" dirty="0" smtClean="0">
                <a:latin typeface="Arial" charset="0"/>
                <a:cs typeface="ＭＳ Ｐゴシック" charset="0"/>
              </a:rPr>
              <a:t> showed how the student is getting feedback from the while interacting with the tutors.</a:t>
            </a:r>
            <a:endParaRPr lang="en-US" sz="800" dirty="0" smtClean="0">
              <a:latin typeface="Arial" charset="0"/>
              <a:cs typeface="ＭＳ Ｐゴシック" charset="0"/>
            </a:endParaRPr>
          </a:p>
          <a:p>
            <a:pPr marL="228600" indent="-228600" eaLnBrk="1" hangingPunct="1">
              <a:lnSpc>
                <a:spcPct val="80000"/>
              </a:lnSpc>
              <a:spcBef>
                <a:spcPct val="0"/>
              </a:spcBef>
            </a:pPr>
            <a:endParaRPr lang="en-US" sz="800" dirty="0" smtClean="0">
              <a:latin typeface="Arial" charset="0"/>
              <a:cs typeface="ＭＳ Ｐゴシック" charset="0"/>
            </a:endParaRPr>
          </a:p>
          <a:p>
            <a:pPr marL="228600" indent="-228600" eaLnBrk="1" hangingPunct="1">
              <a:lnSpc>
                <a:spcPct val="80000"/>
              </a:lnSpc>
              <a:spcBef>
                <a:spcPct val="0"/>
              </a:spcBef>
            </a:pPr>
            <a:r>
              <a:rPr lang="en-US" sz="800" dirty="0" smtClean="0">
                <a:latin typeface="Arial" charset="0"/>
                <a:cs typeface="ＭＳ Ｐゴシック" charset="0"/>
              </a:rPr>
              <a:t> </a:t>
            </a:r>
          </a:p>
          <a:p>
            <a:pPr marL="228600" indent="-228600" eaLnBrk="1" hangingPunct="1">
              <a:lnSpc>
                <a:spcPct val="80000"/>
              </a:lnSpc>
              <a:spcBef>
                <a:spcPct val="0"/>
              </a:spcBef>
            </a:pPr>
            <a:r>
              <a:rPr lang="en-US" sz="800" dirty="0" smtClean="0">
                <a:latin typeface="Arial" charset="0"/>
                <a:cs typeface="ＭＳ Ｐゴシック" charset="0"/>
              </a:rPr>
              <a:t>(</a:t>
            </a:r>
            <a:r>
              <a:rPr lang="en-US" sz="800" dirty="0" err="1" smtClean="0">
                <a:latin typeface="Arial" charset="0"/>
                <a:cs typeface="ＭＳ Ｐゴシック" charset="0"/>
              </a:rPr>
              <a:t>Moocs</a:t>
            </a:r>
            <a:r>
              <a:rPr lang="en-US" sz="800" baseline="0" dirty="0" smtClean="0">
                <a:latin typeface="Arial" charset="0"/>
                <a:cs typeface="ＭＳ Ｐゴシック" charset="0"/>
              </a:rPr>
              <a:t> are just collecting just click stream data)</a:t>
            </a:r>
            <a:endParaRPr lang="en-US" sz="800" dirty="0">
              <a:latin typeface="Arial"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‘Open’ Audience</a:t>
            </a:r>
            <a:r>
              <a:rPr lang="en-US" b="0" baseline="0" dirty="0" smtClean="0"/>
              <a:t> </a:t>
            </a:r>
            <a:r>
              <a:rPr lang="en-US" b="0" dirty="0" smtClean="0"/>
              <a:t>Challenge </a:t>
            </a:r>
            <a:r>
              <a:rPr lang="en-US" dirty="0" smtClean="0"/>
              <a:t>– Addressing an “open” student audience with various reading levels.   </a:t>
            </a:r>
          </a:p>
          <a:p>
            <a:endParaRPr lang="en-US" dirty="0" smtClean="0"/>
          </a:p>
          <a:p>
            <a:r>
              <a:rPr lang="en-US" dirty="0" smtClean="0"/>
              <a:t>One of OLI’s solution – providing roll-over</a:t>
            </a:r>
            <a:r>
              <a:rPr lang="en-US" baseline="0" dirty="0" smtClean="0"/>
              <a:t> definitions for added support</a:t>
            </a:r>
            <a:endParaRPr lang="en-US" dirty="0"/>
          </a:p>
        </p:txBody>
      </p:sp>
      <p:sp>
        <p:nvSpPr>
          <p:cNvPr id="4" name="Slide Number Placeholder 3"/>
          <p:cNvSpPr>
            <a:spLocks noGrp="1"/>
          </p:cNvSpPr>
          <p:nvPr>
            <p:ph type="sldNum" sz="quarter" idx="10"/>
          </p:nvPr>
        </p:nvSpPr>
        <p:spPr/>
        <p:txBody>
          <a:bodyPr/>
          <a:lstStyle/>
          <a:p>
            <a:fld id="{25064B91-2022-42F8-812B-E1B16A02E54D}" type="slidenum">
              <a:rPr lang="en-US" smtClean="0"/>
              <a:pPr/>
              <a:t>18</a:t>
            </a:fld>
            <a:endParaRPr lang="en-US" dirty="0"/>
          </a:p>
        </p:txBody>
      </p:sp>
    </p:spTree>
    <p:extLst>
      <p:ext uri="{BB962C8B-B14F-4D97-AF65-F5344CB8AC3E}">
        <p14:creationId xmlns:p14="http://schemas.microsoft.com/office/powerpoint/2010/main" val="3320483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FORMATTING PAGES</a:t>
            </a:r>
          </a:p>
          <a:p>
            <a:r>
              <a:rPr lang="en-US" sz="1200" kern="1200" baseline="0" dirty="0" smtClean="0">
                <a:solidFill>
                  <a:schemeClr val="tx1"/>
                </a:solidFill>
                <a:effectLst/>
                <a:latin typeface="+mn-lt"/>
                <a:ea typeface="+mn-ea"/>
                <a:cs typeface="+mn-cs"/>
              </a:rPr>
              <a:t>‘Open Source’ may be shared with academic and workplace users.  Page must meet ‘format’ standards.  Restrictions and Constraints must be addressed during authoring.   Author</a:t>
            </a:r>
          </a:p>
          <a:p>
            <a:endParaRPr lang="en-US" sz="1200" kern="1200" baseline="0" dirty="0" smtClean="0">
              <a:solidFill>
                <a:schemeClr val="tx1"/>
              </a:solidFill>
              <a:effectLst/>
              <a:latin typeface="+mn-lt"/>
              <a:ea typeface="+mn-ea"/>
              <a:cs typeface="+mn-cs"/>
            </a:endParaRPr>
          </a:p>
          <a:p>
            <a:pPr marL="285750" indent="-285750">
              <a:buFont typeface="Arial" pitchFamily="34" charset="0"/>
              <a:buChar char="•"/>
            </a:pPr>
            <a:r>
              <a:rPr lang="en-US" b="1" dirty="0" smtClean="0">
                <a:latin typeface="Arial" pitchFamily="34" charset="0"/>
                <a:cs typeface="Arial" pitchFamily="34" charset="0"/>
              </a:rPr>
              <a:t>Open Source’ Course</a:t>
            </a:r>
          </a:p>
          <a:p>
            <a:pPr marL="342900" indent="-342900">
              <a:buFont typeface="Arial" pitchFamily="34" charset="0"/>
              <a:buChar char="•"/>
            </a:pPr>
            <a:endParaRPr lang="en-US" b="1" dirty="0" smtClean="0">
              <a:latin typeface="Arial" pitchFamily="34" charset="0"/>
              <a:cs typeface="Arial" pitchFamily="34" charset="0"/>
            </a:endParaRPr>
          </a:p>
          <a:p>
            <a:pPr marL="285750" indent="-285750">
              <a:buFont typeface="Arial" pitchFamily="34" charset="0"/>
              <a:buChar char="•"/>
            </a:pPr>
            <a:r>
              <a:rPr lang="en-US" b="1" dirty="0" smtClean="0">
                <a:latin typeface="Arial" pitchFamily="34" charset="0"/>
                <a:cs typeface="Arial" pitchFamily="34" charset="0"/>
              </a:rPr>
              <a:t>‘Formatted’ Pages</a:t>
            </a:r>
          </a:p>
          <a:p>
            <a:pPr marL="285750" indent="-285750">
              <a:buFont typeface="Arial" pitchFamily="34" charset="0"/>
              <a:buChar char="•"/>
            </a:pPr>
            <a:endParaRPr lang="en-US" b="1" dirty="0" smtClean="0">
              <a:latin typeface="Arial" pitchFamily="34" charset="0"/>
              <a:cs typeface="Arial" pitchFamily="34" charset="0"/>
            </a:endParaRPr>
          </a:p>
          <a:p>
            <a:pPr marL="285750" indent="-285750">
              <a:buFont typeface="Arial" pitchFamily="34" charset="0"/>
              <a:buChar char="•"/>
            </a:pPr>
            <a:r>
              <a:rPr lang="en-US" b="1" dirty="0" smtClean="0">
                <a:latin typeface="Arial" pitchFamily="34" charset="0"/>
                <a:cs typeface="Arial" pitchFamily="34" charset="0"/>
              </a:rPr>
              <a:t>Learned Process</a:t>
            </a:r>
          </a:p>
          <a:p>
            <a:pPr marL="285750" indent="-285750">
              <a:buFont typeface="Arial" pitchFamily="34" charset="0"/>
              <a:buChar char="•"/>
            </a:pPr>
            <a:endParaRPr lang="en-US" b="1" dirty="0" smtClean="0">
              <a:latin typeface="Arial" pitchFamily="34" charset="0"/>
              <a:cs typeface="Arial" pitchFamily="34" charset="0"/>
            </a:endParaRPr>
          </a:p>
          <a:p>
            <a:pPr marL="742950" lvl="1" indent="-285750">
              <a:buFont typeface="Arial" pitchFamily="34" charset="0"/>
              <a:buChar char="•"/>
            </a:pPr>
            <a:r>
              <a:rPr lang="en-US" b="1" dirty="0" smtClean="0">
                <a:latin typeface="Arial" pitchFamily="34" charset="0"/>
                <a:cs typeface="Arial" pitchFamily="34" charset="0"/>
              </a:rPr>
              <a:t>Time Consuming</a:t>
            </a:r>
          </a:p>
          <a:p>
            <a:pPr marL="742950" lvl="1" indent="-285750">
              <a:buFont typeface="Arial" pitchFamily="34" charset="0"/>
              <a:buChar char="•"/>
            </a:pPr>
            <a:r>
              <a:rPr lang="en-US" b="1" dirty="0" smtClean="0">
                <a:latin typeface="Arial" pitchFamily="34" charset="0"/>
                <a:cs typeface="Arial" pitchFamily="34" charset="0"/>
              </a:rPr>
              <a:t>Technical</a:t>
            </a:r>
          </a:p>
          <a:p>
            <a:pPr marL="742950" lvl="1" indent="-285750">
              <a:buFont typeface="Arial" pitchFamily="34" charset="0"/>
              <a:buChar char="•"/>
            </a:pPr>
            <a:r>
              <a:rPr lang="en-US" b="1" dirty="0" smtClean="0">
                <a:latin typeface="Arial" pitchFamily="34" charset="0"/>
                <a:cs typeface="Arial" pitchFamily="34" charset="0"/>
              </a:rPr>
              <a:t>Left Brain effort</a:t>
            </a:r>
          </a:p>
          <a:p>
            <a:pPr marL="1200150" lvl="2" indent="-285750">
              <a:buFont typeface="Arial" pitchFamily="34" charset="0"/>
              <a:buChar char="•"/>
            </a:pPr>
            <a:endParaRPr lang="en-US" b="1" dirty="0" smtClean="0">
              <a:latin typeface="Arial" pitchFamily="34" charset="0"/>
              <a:cs typeface="Arial" pitchFamily="34" charset="0"/>
            </a:endParaRPr>
          </a:p>
          <a:p>
            <a:pPr marL="285750" indent="-285750">
              <a:buFont typeface="Arial" pitchFamily="34" charset="0"/>
              <a:buChar char="•"/>
            </a:pPr>
            <a:r>
              <a:rPr lang="en-US" b="1" dirty="0" smtClean="0">
                <a:latin typeface="Arial" pitchFamily="34" charset="0"/>
                <a:cs typeface="Arial" pitchFamily="34" charset="0"/>
              </a:rPr>
              <a:t>Constraints </a:t>
            </a:r>
            <a:endParaRPr lang="en-US" sz="2000" b="1" dirty="0" smtClean="0">
              <a:latin typeface="Arial" pitchFamily="34" charset="0"/>
              <a:cs typeface="Arial" pitchFamily="34" charset="0"/>
            </a:endParaRPr>
          </a:p>
          <a:p>
            <a:r>
              <a:rPr lang="en-US" sz="1200" kern="1200" baseline="0" dirty="0" smtClean="0">
                <a:solidFill>
                  <a:schemeClr val="tx1"/>
                </a:solidFill>
                <a:effectLst/>
                <a:latin typeface="+mn-lt"/>
                <a:ea typeface="+mn-ea"/>
                <a:cs typeface="+mn-cs"/>
              </a:rPr>
              <a:t> must learn ‘How To’ .  </a:t>
            </a:r>
            <a:r>
              <a:rPr lang="en-US" sz="1200" kern="1200" dirty="0" smtClean="0">
                <a:solidFill>
                  <a:schemeClr val="tx1"/>
                </a:solidFill>
                <a:effectLst/>
                <a:latin typeface="+mn-lt"/>
                <a:ea typeface="+mn-ea"/>
                <a:cs typeface="+mn-cs"/>
              </a:rPr>
              <a:t>Formatting is time consuming,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technical,</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left brain</a:t>
            </a:r>
            <a:r>
              <a:rPr lang="en-US" sz="1200" kern="1200" baseline="0" dirty="0" smtClean="0">
                <a:solidFill>
                  <a:schemeClr val="tx1"/>
                </a:solidFill>
                <a:effectLst/>
                <a:latin typeface="+mn-lt"/>
                <a:ea typeface="+mn-ea"/>
                <a:cs typeface="+mn-cs"/>
              </a:rPr>
              <a:t> while authoring is right brain</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050BEFA-4025-4997-A88C-8A609B36984F}" type="slidenum">
              <a:rPr lang="en-US" smtClean="0"/>
              <a:t>19</a:t>
            </a:fld>
            <a:endParaRPr lang="en-US"/>
          </a:p>
        </p:txBody>
      </p:sp>
    </p:spTree>
    <p:extLst>
      <p:ext uri="{BB962C8B-B14F-4D97-AF65-F5344CB8AC3E}">
        <p14:creationId xmlns:p14="http://schemas.microsoft.com/office/powerpoint/2010/main" val="1253319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Rot="1" noChangeAspect="1" noChangeArrowheads="1"/>
          </p:cNvSpPr>
          <p:nvPr>
            <p:ph type="sldImg"/>
          </p:nvPr>
        </p:nvSpPr>
        <p:spPr>
          <a:solidFill>
            <a:srgbClr val="FFFFFF"/>
          </a:solidFill>
          <a:ln/>
        </p:spPr>
      </p:sp>
      <p:sp>
        <p:nvSpPr>
          <p:cNvPr id="23554" name="Rectangle 2"/>
          <p:cNvSpPr>
            <a:spLocks noGrp="1" noChangeArrowheads="1"/>
          </p:cNvSpPr>
          <p:nvPr>
            <p:ph type="body" idx="1"/>
          </p:nvPr>
        </p:nvSpPr>
        <p:spPr>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latin typeface="Arial" pitchFamily="34" charset="0"/>
                <a:cs typeface="Arial" pitchFamily="34" charset="0"/>
              </a:rPr>
              <a:t>Reconciling collaborators input</a:t>
            </a:r>
          </a:p>
          <a:p>
            <a:pPr eaLnBrk="1" hangingPunct="1">
              <a:defRPr/>
            </a:pPr>
            <a:r>
              <a:rPr lang="en-US" dirty="0" smtClean="0">
                <a:solidFill>
                  <a:srgbClr val="000000"/>
                </a:solidFill>
                <a:latin typeface="Calibri" pitchFamily="34" charset="0"/>
                <a:sym typeface="Calibri" pitchFamily="34" charset="0"/>
              </a:rPr>
              <a:t>An example of feedback from various perspectives (OER and content).. </a:t>
            </a:r>
            <a:r>
              <a:rPr lang="en-US" baseline="0" dirty="0" smtClean="0">
                <a:solidFill>
                  <a:srgbClr val="000000"/>
                </a:solidFill>
                <a:latin typeface="Calibri" pitchFamily="34" charset="0"/>
                <a:sym typeface="Calibri" pitchFamily="34" charset="0"/>
              </a:rPr>
              <a:t>  Collaboration makes for improved and more complete student learning experience.</a:t>
            </a:r>
            <a:endParaRPr lang="en-US" dirty="0" smtClean="0">
              <a:solidFill>
                <a:srgbClr val="000000"/>
              </a:solidFill>
              <a:latin typeface="Calibri" pitchFamily="34" charset="0"/>
              <a:sym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Kim discuss…</a:t>
            </a:r>
            <a:endParaRPr lang="en-US" dirty="0"/>
          </a:p>
        </p:txBody>
      </p:sp>
      <p:sp>
        <p:nvSpPr>
          <p:cNvPr id="4" name="Slide Number Placeholder 3"/>
          <p:cNvSpPr>
            <a:spLocks noGrp="1"/>
          </p:cNvSpPr>
          <p:nvPr>
            <p:ph type="sldNum" sz="quarter" idx="10"/>
          </p:nvPr>
        </p:nvSpPr>
        <p:spPr/>
        <p:txBody>
          <a:bodyPr/>
          <a:lstStyle/>
          <a:p>
            <a:fld id="{25064B91-2022-42F8-812B-E1B16A02E54D}" type="slidenum">
              <a:rPr lang="en-US" smtClean="0"/>
              <a:pPr/>
              <a:t>21</a:t>
            </a:fld>
            <a:endParaRPr lang="en-US" dirty="0"/>
          </a:p>
        </p:txBody>
      </p:sp>
    </p:spTree>
    <p:extLst>
      <p:ext uri="{BB962C8B-B14F-4D97-AF65-F5344CB8AC3E}">
        <p14:creationId xmlns:p14="http://schemas.microsoft.com/office/powerpoint/2010/main" val="2929062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latin typeface="Arial" pitchFamily="34" charset="0"/>
                <a:cs typeface="Arial" pitchFamily="34" charset="0"/>
              </a:rPr>
              <a:t>Collaboration improves</a:t>
            </a:r>
            <a:r>
              <a:rPr lang="en-US" sz="1200" b="1" baseline="0" dirty="0" smtClean="0">
                <a:latin typeface="Arial" pitchFamily="34" charset="0"/>
                <a:cs typeface="Arial" pitchFamily="34" charset="0"/>
              </a:rPr>
              <a:t> Student’s learning experience</a:t>
            </a:r>
            <a:endParaRPr lang="en-US" sz="1200" b="1" dirty="0" smtClean="0">
              <a:latin typeface="Arial" pitchFamily="34" charset="0"/>
              <a:cs typeface="Arial" pitchFamily="34" charset="0"/>
            </a:endParaRPr>
          </a:p>
          <a:p>
            <a:r>
              <a:rPr lang="en-US" dirty="0" smtClean="0"/>
              <a:t>Student benefits from the collaboration because each participants bring a different perspective, focus, expertise and skill to the process.   This</a:t>
            </a:r>
            <a:r>
              <a:rPr lang="en-US" baseline="0" dirty="0" smtClean="0"/>
              <a:t> is an example of the whole is greater than the sum of it’s parts.</a:t>
            </a:r>
            <a:r>
              <a:rPr lang="en-US" dirty="0" smtClean="0"/>
              <a:t>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3200" b="1" dirty="0" smtClean="0">
                <a:latin typeface="Arial" pitchFamily="34" charset="0"/>
                <a:cs typeface="Arial" pitchFamily="34" charset="0"/>
              </a:rPr>
              <a:t>Reconciling collaborators input</a:t>
            </a:r>
          </a:p>
          <a:p>
            <a:endParaRPr lang="en-US" dirty="0" smtClean="0"/>
          </a:p>
        </p:txBody>
      </p:sp>
      <p:sp>
        <p:nvSpPr>
          <p:cNvPr id="4" name="Slide Number Placeholder 3"/>
          <p:cNvSpPr>
            <a:spLocks noGrp="1"/>
          </p:cNvSpPr>
          <p:nvPr>
            <p:ph type="sldNum" sz="quarter" idx="10"/>
          </p:nvPr>
        </p:nvSpPr>
        <p:spPr/>
        <p:txBody>
          <a:bodyPr/>
          <a:lstStyle/>
          <a:p>
            <a:fld id="{B050BEFA-4025-4997-A88C-8A609B36984F}" type="slidenum">
              <a:rPr lang="en-US" smtClean="0"/>
              <a:t>22</a:t>
            </a:fld>
            <a:endParaRPr lang="en-US"/>
          </a:p>
        </p:txBody>
      </p:sp>
    </p:spTree>
    <p:extLst>
      <p:ext uri="{BB962C8B-B14F-4D97-AF65-F5344CB8AC3E}">
        <p14:creationId xmlns:p14="http://schemas.microsoft.com/office/powerpoint/2010/main" val="4106956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68BE01-B4D2-42D7-BDE0-0A0A1C158387}" type="slidenum">
              <a:rPr lang="en-US">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640610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was thrilled at the prospect of working with the OLI and CAST teams. </a:t>
            </a:r>
            <a:r>
              <a:rPr lang="en-US" dirty="0" smtClean="0"/>
              <a:t>Initially,</a:t>
            </a:r>
            <a:r>
              <a:rPr lang="en-US" baseline="0" dirty="0" smtClean="0"/>
              <a:t> as an administrator, I had some real concerns about the significant time commitment. But we worked that out</a:t>
            </a:r>
            <a:endParaRPr lang="en-US" dirty="0"/>
          </a:p>
        </p:txBody>
      </p:sp>
      <p:sp>
        <p:nvSpPr>
          <p:cNvPr id="4" name="Slide Number Placeholder 3"/>
          <p:cNvSpPr>
            <a:spLocks noGrp="1"/>
          </p:cNvSpPr>
          <p:nvPr>
            <p:ph type="sldNum" sz="quarter" idx="10"/>
          </p:nvPr>
        </p:nvSpPr>
        <p:spPr/>
        <p:txBody>
          <a:bodyPr/>
          <a:lstStyle/>
          <a:p>
            <a:fld id="{25064B91-2022-42F8-812B-E1B16A02E54D}" type="slidenum">
              <a:rPr lang="en-US" smtClean="0"/>
              <a:pPr/>
              <a:t>7</a:t>
            </a:fld>
            <a:endParaRPr lang="en-US" dirty="0"/>
          </a:p>
        </p:txBody>
      </p:sp>
    </p:spTree>
    <p:extLst>
      <p:ext uri="{BB962C8B-B14F-4D97-AF65-F5344CB8AC3E}">
        <p14:creationId xmlns:p14="http://schemas.microsoft.com/office/powerpoint/2010/main" val="3676331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definitely hit some bumps the first month or so, but…</a:t>
            </a:r>
            <a:endParaRPr lang="en-US" dirty="0"/>
          </a:p>
        </p:txBody>
      </p:sp>
      <p:sp>
        <p:nvSpPr>
          <p:cNvPr id="4" name="Slide Number Placeholder 3"/>
          <p:cNvSpPr>
            <a:spLocks noGrp="1"/>
          </p:cNvSpPr>
          <p:nvPr>
            <p:ph type="sldNum" sz="quarter" idx="10"/>
          </p:nvPr>
        </p:nvSpPr>
        <p:spPr/>
        <p:txBody>
          <a:bodyPr/>
          <a:lstStyle/>
          <a:p>
            <a:fld id="{25064B91-2022-42F8-812B-E1B16A02E54D}" type="slidenum">
              <a:rPr lang="en-US" smtClean="0"/>
              <a:pPr/>
              <a:t>8</a:t>
            </a:fld>
            <a:endParaRPr lang="en-US" dirty="0"/>
          </a:p>
        </p:txBody>
      </p:sp>
    </p:spTree>
    <p:extLst>
      <p:ext uri="{BB962C8B-B14F-4D97-AF65-F5344CB8AC3E}">
        <p14:creationId xmlns:p14="http://schemas.microsoft.com/office/powerpoint/2010/main" val="2089812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Rot="1" noChangeAspect="1" noChangeArrowheads="1"/>
          </p:cNvSpPr>
          <p:nvPr>
            <p:ph type="sldImg"/>
          </p:nvPr>
        </p:nvSpPr>
        <p:spPr>
          <a:solidFill>
            <a:srgbClr val="FFFFFF"/>
          </a:solidFill>
          <a:ln/>
        </p:spPr>
      </p:sp>
      <p:sp>
        <p:nvSpPr>
          <p:cNvPr id="15362" name="Rectangle 2"/>
          <p:cNvSpPr>
            <a:spLocks noGrp="1" noChangeArrowheads="1"/>
          </p:cNvSpPr>
          <p:nvPr>
            <p:ph type="body" idx="1"/>
          </p:nvPr>
        </p:nvSpPr>
        <p:spPr>
          <a:ln/>
        </p:spPr>
        <p:txBody>
          <a:bodyPr/>
          <a:lstStyle/>
          <a:p>
            <a:r>
              <a:rPr lang="en-US" dirty="0" smtClean="0"/>
              <a:t>with</a:t>
            </a:r>
            <a:r>
              <a:rPr lang="en-US" baseline="0" dirty="0" smtClean="0"/>
              <a:t> good intentions and goodwill on the part of everyone, we found a productive path forward.</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 very time-consuming,</a:t>
            </a:r>
            <a:r>
              <a:rPr lang="en-US" baseline="0" dirty="0" smtClean="0"/>
              <a:t> we feel this opportunity is a gift, with positive cascading effects. We’ll build capacity not only in our Consortium project team but also at an institutional level, as we plan to share what we’ve learned with our faculty. And, of course, students are the beneficiaries</a:t>
            </a:r>
            <a:endParaRPr lang="en-US" dirty="0"/>
          </a:p>
        </p:txBody>
      </p:sp>
      <p:sp>
        <p:nvSpPr>
          <p:cNvPr id="4" name="Slide Number Placeholder 3"/>
          <p:cNvSpPr>
            <a:spLocks noGrp="1"/>
          </p:cNvSpPr>
          <p:nvPr>
            <p:ph type="sldNum" sz="quarter" idx="10"/>
          </p:nvPr>
        </p:nvSpPr>
        <p:spPr/>
        <p:txBody>
          <a:bodyPr/>
          <a:lstStyle/>
          <a:p>
            <a:fld id="{25064B91-2022-42F8-812B-E1B16A02E54D}"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676331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064B91-2022-42F8-812B-E1B16A02E54D}" type="slidenum">
              <a:rPr lang="en-US" smtClean="0"/>
              <a:pPr/>
              <a:t>11</a:t>
            </a:fld>
            <a:endParaRPr lang="en-US" dirty="0"/>
          </a:p>
        </p:txBody>
      </p:sp>
    </p:spTree>
    <p:extLst>
      <p:ext uri="{BB962C8B-B14F-4D97-AF65-F5344CB8AC3E}">
        <p14:creationId xmlns:p14="http://schemas.microsoft.com/office/powerpoint/2010/main" val="1643296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44993" indent="-444993"/>
            <a:r>
              <a:rPr lang="en-US" dirty="0" smtClean="0"/>
              <a:t>Cannot underestimate </a:t>
            </a:r>
            <a:r>
              <a:rPr lang="en-US" baseline="0" dirty="0" smtClean="0"/>
              <a:t>the importance of f</a:t>
            </a:r>
            <a:r>
              <a:rPr lang="en-US" dirty="0" smtClean="0"/>
              <a:t>aculty and SME engagement, as active</a:t>
            </a:r>
            <a:r>
              <a:rPr lang="en-US" baseline="0" dirty="0" smtClean="0"/>
              <a:t> participants and advocates for change</a:t>
            </a:r>
            <a:endParaRPr lang="en-US" dirty="0" smtClean="0"/>
          </a:p>
          <a:p>
            <a:pPr marL="444993" indent="-444993"/>
            <a:endParaRPr lang="en-US" dirty="0" smtClean="0"/>
          </a:p>
          <a:p>
            <a:pPr defTabSz="889986">
              <a:defRPr/>
            </a:pPr>
            <a:endParaRPr lang="en-US" dirty="0"/>
          </a:p>
        </p:txBody>
      </p:sp>
      <p:sp>
        <p:nvSpPr>
          <p:cNvPr id="4" name="Slide Number Placeholder 3"/>
          <p:cNvSpPr>
            <a:spLocks noGrp="1"/>
          </p:cNvSpPr>
          <p:nvPr>
            <p:ph type="sldNum" sz="quarter" idx="10"/>
          </p:nvPr>
        </p:nvSpPr>
        <p:spPr/>
        <p:txBody>
          <a:bodyPr/>
          <a:lstStyle/>
          <a:p>
            <a:fld id="{C6DEE77E-157A-4CB0-8DD4-0798AF024A94}" type="slidenum">
              <a:rPr lang="en-US" smtClean="0"/>
              <a:pPr/>
              <a:t>12</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Rot="1" noChangeAspect="1" noChangeArrowheads="1"/>
          </p:cNvSpPr>
          <p:nvPr>
            <p:ph type="sldImg"/>
          </p:nvPr>
        </p:nvSpPr>
        <p:spPr>
          <a:solidFill>
            <a:srgbClr val="FFFFFF"/>
          </a:solidFill>
          <a:ln/>
        </p:spPr>
      </p:sp>
      <p:sp>
        <p:nvSpPr>
          <p:cNvPr id="15362" name="Rectangle 2"/>
          <p:cNvSpPr>
            <a:spLocks noGrp="1" noChangeArrowheads="1"/>
          </p:cNvSpPr>
          <p:nvPr>
            <p:ph type="body" idx="1"/>
          </p:nvPr>
        </p:nvSpPr>
        <p:spPr>
          <a:ln/>
        </p:spPr>
        <p:txBody>
          <a:bodyPr/>
          <a:lstStyle/>
          <a:p>
            <a:pPr eaLnBrk="1" hangingPunct="1">
              <a:defRPr/>
            </a:pPr>
            <a:r>
              <a:rPr lang="en-US" dirty="0" smtClean="0">
                <a:solidFill>
                  <a:srgbClr val="000000"/>
                </a:solidFill>
                <a:latin typeface="News Gothic MT" charset="0"/>
                <a:ea typeface="ＭＳ Ｐゴシック" charset="0"/>
                <a:cs typeface="News Gothic MT" charset="0"/>
                <a:sym typeface="News Gothic MT" charset="0"/>
              </a:rPr>
              <a:t>Explanation</a:t>
            </a:r>
            <a:r>
              <a:rPr lang="en-US" baseline="0" dirty="0" smtClean="0">
                <a:solidFill>
                  <a:srgbClr val="000000"/>
                </a:solidFill>
                <a:latin typeface="News Gothic MT" charset="0"/>
                <a:ea typeface="ＭＳ Ｐゴシック" charset="0"/>
                <a:cs typeface="News Gothic MT" charset="0"/>
                <a:sym typeface="News Gothic MT" charset="0"/>
              </a:rPr>
              <a:t> of overall process</a:t>
            </a:r>
            <a:endParaRPr lang="en-US" dirty="0" smtClean="0">
              <a:solidFill>
                <a:srgbClr val="000000"/>
              </a:solidFill>
              <a:latin typeface="News Gothic MT" charset="0"/>
              <a:ea typeface="ＭＳ Ｐゴシック" charset="0"/>
              <a:cs typeface="News Gothic MT" charset="0"/>
              <a:sym typeface="News Gothic MT"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9" name="Rectangle 18"/>
          <p:cNvSpPr/>
          <p:nvPr/>
        </p:nvSpPr>
        <p:spPr>
          <a:xfrm>
            <a:off x="0" y="0"/>
            <a:ext cx="9144000" cy="4953000"/>
          </a:xfrm>
          <a:prstGeom prst="rect">
            <a:avLst/>
          </a:prstGeom>
          <a:gradFill flip="none" rotWithShape="1">
            <a:gsLst>
              <a:gs pos="0">
                <a:srgbClr val="7DC01B"/>
              </a:gs>
              <a:gs pos="100000">
                <a:schemeClr val="accent3">
                  <a:lumMod val="75000"/>
                </a:schemeClr>
              </a:gs>
            </a:gsLst>
            <a:lin ang="16200000" scaled="0"/>
            <a:tileRect/>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Subtitle 8"/>
          <p:cNvSpPr txBox="1">
            <a:spLocks/>
          </p:cNvSpPr>
          <p:nvPr userDrawn="1"/>
        </p:nvSpPr>
        <p:spPr>
          <a:xfrm>
            <a:off x="6781800" y="6248400"/>
            <a:ext cx="2057400" cy="304800"/>
          </a:xfrm>
          <a:prstGeom prst="rect">
            <a:avLst/>
          </a:prstGeom>
          <a:ln>
            <a:noFill/>
          </a:ln>
        </p:spPr>
        <p:txBody>
          <a:bodyPr vert="horz" lIns="0" tIns="0" rIns="0" bIns="0">
            <a:noAutofit/>
          </a:bodyPr>
          <a:lstStyle>
            <a:lvl1pPr marL="64008" indent="0" algn="l">
              <a:buNone/>
              <a:defRPr sz="2400" baseline="0">
                <a:solidFill>
                  <a:schemeClr val="bg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marL="64008" marR="0" lvl="0" indent="0" algn="r" defTabSz="914400" rtl="0" eaLnBrk="1" fontAlgn="auto" latinLnBrk="0" hangingPunct="1">
              <a:lnSpc>
                <a:spcPct val="100000"/>
              </a:lnSpc>
              <a:spcBef>
                <a:spcPts val="300"/>
              </a:spcBef>
              <a:spcAft>
                <a:spcPts val="0"/>
              </a:spcAft>
              <a:buClr>
                <a:schemeClr val="accent3"/>
              </a:buClr>
              <a:buSzTx/>
              <a:buFont typeface="Georgia"/>
              <a:buNone/>
              <a:tabLst/>
              <a:defRPr/>
            </a:pPr>
            <a:r>
              <a: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June 2013</a:t>
            </a:r>
            <a:endParaRPr kumimoji="0" lang="en-US" sz="18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
        <p:nvSpPr>
          <p:cNvPr id="21" name="Rectangle 20"/>
          <p:cNvSpPr/>
          <p:nvPr userDrawn="1"/>
        </p:nvSpPr>
        <p:spPr>
          <a:xfrm>
            <a:off x="0" y="4953000"/>
            <a:ext cx="9144000"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9918 ColorWork_Reverse_PrimaryCMU.png"/>
          <p:cNvPicPr>
            <a:picLocks noChangeAspect="1"/>
          </p:cNvPicPr>
          <p:nvPr userDrawn="1"/>
        </p:nvPicPr>
        <p:blipFill>
          <a:blip r:embed="rId2" cstate="print"/>
          <a:stretch>
            <a:fillRect/>
          </a:stretch>
        </p:blipFill>
        <p:spPr>
          <a:xfrm>
            <a:off x="1219200" y="3810000"/>
            <a:ext cx="3139996" cy="762000"/>
          </a:xfrm>
          <a:prstGeom prst="rect">
            <a:avLst/>
          </a:prstGeom>
        </p:spPr>
      </p:pic>
      <p:pic>
        <p:nvPicPr>
          <p:cNvPr id="3" name="Picture 2" descr="CAST_Logo_original.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10200" y="3962401"/>
            <a:ext cx="2057400" cy="59167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57200"/>
            <a:ext cx="8229600" cy="533400"/>
          </a:xfrm>
        </p:spPr>
        <p:txBody>
          <a:bodyPr lIns="0" tIns="0" rIns="0" bIns="0"/>
          <a:lstStyle>
            <a:lvl1pPr>
              <a:defRPr/>
            </a:lvl1pPr>
          </a:lstStyle>
          <a:p>
            <a:r>
              <a:rPr kumimoji="0" lang="en-US" dirty="0" smtClean="0"/>
              <a:t>Objectives</a:t>
            </a:r>
            <a:endParaRPr kumimoji="0" lang="en-US" dirty="0"/>
          </a:p>
        </p:txBody>
      </p:sp>
      <p:sp>
        <p:nvSpPr>
          <p:cNvPr id="3" name="Content Placeholder 2"/>
          <p:cNvSpPr>
            <a:spLocks noGrp="1"/>
          </p:cNvSpPr>
          <p:nvPr>
            <p:ph idx="1" hasCustomPrompt="1"/>
          </p:nvPr>
        </p:nvSpPr>
        <p:spPr>
          <a:xfrm>
            <a:off x="457200" y="1295400"/>
            <a:ext cx="8229600" cy="4495800"/>
          </a:xfrm>
        </p:spPr>
        <p:txBody>
          <a:bodyPr lIns="0" tIns="0" rIns="0" bIns="0"/>
          <a:lstStyle>
            <a:lvl1pPr marL="0">
              <a:spcBef>
                <a:spcPts val="0"/>
              </a:spcBef>
              <a:defRPr sz="2400"/>
            </a:lvl1pPr>
            <a:lvl2pPr>
              <a:buClr>
                <a:schemeClr val="accent3">
                  <a:lumMod val="75000"/>
                </a:schemeClr>
              </a:buClr>
              <a:defRPr sz="2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164592" lvl="0" indent="0">
              <a:buNone/>
            </a:pPr>
            <a:r>
              <a:rPr lang="en-US" dirty="0" smtClean="0"/>
              <a:t>By the end of this session, participants should be able to:</a:t>
            </a:r>
          </a:p>
          <a:p>
            <a:pPr lvl="1">
              <a:buFont typeface="Arial"/>
              <a:buChar char="•"/>
            </a:pPr>
            <a:r>
              <a:rPr lang="en-US" dirty="0" smtClean="0"/>
              <a:t>Describe the Open Learning Initiative</a:t>
            </a:r>
          </a:p>
          <a:p>
            <a:pPr lvl="1">
              <a:buFont typeface="Arial"/>
              <a:buChar char="•"/>
            </a:pPr>
            <a:r>
              <a:rPr lang="en-US" dirty="0" smtClean="0"/>
              <a:t>Summarize OLI goals and outcomes</a:t>
            </a:r>
          </a:p>
          <a:p>
            <a:pPr lvl="1">
              <a:buFont typeface="Arial"/>
              <a:buChar char="•"/>
            </a:pPr>
            <a:r>
              <a:rPr lang="en-US" dirty="0" smtClean="0"/>
              <a:t>Identify key aspects of the OLI approach to course design and improvement</a:t>
            </a:r>
          </a:p>
          <a:p>
            <a:pPr lvl="1">
              <a:buFont typeface="Arial"/>
              <a:buChar char="•"/>
            </a:pPr>
            <a:r>
              <a:rPr lang="en-US" dirty="0" smtClean="0"/>
              <a:t>Identify some internal and external initiatives that include OLI</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533400"/>
            <a:ext cx="8229600" cy="3048000"/>
          </a:xfrm>
        </p:spPr>
        <p:txBody>
          <a:bodyPr lIns="0" tIns="0" rIns="0" bIns="0">
            <a:normAutofit/>
          </a:bodyPr>
          <a:lstStyle>
            <a:lvl1pPr marL="365760" indent="-182880">
              <a:lnSpc>
                <a:spcPct val="120000"/>
              </a:lnSpc>
              <a:spcBef>
                <a:spcPts val="0"/>
              </a:spcBef>
              <a:defRPr sz="4000" i="1" baseline="0">
                <a:solidFill>
                  <a:srgbClr val="384F18"/>
                </a:solidFill>
                <a:latin typeface="+mn-lt"/>
                <a:cs typeface="Arial" pitchFamily="34" charset="0"/>
              </a:defRPr>
            </a:lvl1pPr>
            <a:lvl2pPr>
              <a:defRPr sz="2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nSpc>
                <a:spcPct val="90000"/>
              </a:lnSpc>
              <a:buFontTx/>
              <a:buNone/>
            </a:pPr>
            <a:r>
              <a:rPr lang="en-US" i="1" dirty="0" smtClean="0">
                <a:latin typeface="Times New Roman" charset="0"/>
                <a:cs typeface="Times New Roman" charset="0"/>
              </a:rPr>
              <a:t>“My quote here and it is a long quote so that I can see the text wrapping and also check the line-height.”</a:t>
            </a:r>
          </a:p>
        </p:txBody>
      </p:sp>
      <p:sp>
        <p:nvSpPr>
          <p:cNvPr id="7" name="Content Placeholder 6"/>
          <p:cNvSpPr>
            <a:spLocks noGrp="1"/>
          </p:cNvSpPr>
          <p:nvPr>
            <p:ph sz="quarter" idx="10" hasCustomPrompt="1"/>
          </p:nvPr>
        </p:nvSpPr>
        <p:spPr>
          <a:xfrm>
            <a:off x="838200" y="3886200"/>
            <a:ext cx="3429000" cy="1143000"/>
          </a:xfrm>
        </p:spPr>
        <p:txBody>
          <a:bodyPr lIns="0" tIns="0" rIns="0" bIns="0"/>
          <a:lstStyle>
            <a:lvl1pPr marL="0" indent="0">
              <a:defRPr sz="2000"/>
            </a:lvl1pPr>
          </a:lstStyle>
          <a:p>
            <a:pPr lvl="0"/>
            <a:r>
              <a:rPr lang="en-US" dirty="0" smtClean="0"/>
              <a:t>Attribution</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533400"/>
          </a:xfrm>
        </p:spPr>
        <p:txBody>
          <a:bodyPr/>
          <a:lstStyle/>
          <a:p>
            <a:r>
              <a:rPr kumimoji="0" lang="en-US" dirty="0" smtClean="0"/>
              <a:t>Click to edit Master title style</a:t>
            </a:r>
            <a:endParaRPr kumimoji="0" lang="en-US" dirty="0"/>
          </a:p>
        </p:txBody>
      </p:sp>
      <p:sp>
        <p:nvSpPr>
          <p:cNvPr id="3" name="Content Placeholder 2"/>
          <p:cNvSpPr>
            <a:spLocks noGrp="1"/>
          </p:cNvSpPr>
          <p:nvPr>
            <p:ph sz="half" idx="1"/>
          </p:nvPr>
        </p:nvSpPr>
        <p:spPr>
          <a:xfrm>
            <a:off x="457200" y="1295401"/>
            <a:ext cx="4038600" cy="4495799"/>
          </a:xfrm>
        </p:spPr>
        <p:txBody>
          <a:bodyPr lIns="0" tIns="0" rIns="0" bIns="0"/>
          <a:lstStyle>
            <a:lvl1pPr marL="0" indent="0">
              <a:spcBef>
                <a:spcPts val="0"/>
              </a:spcBef>
              <a:defRPr sz="2000"/>
            </a:lvl1pPr>
            <a:lvl2pPr>
              <a:buClr>
                <a:schemeClr val="accent3">
                  <a:lumMod val="75000"/>
                </a:schemeClr>
              </a:buClr>
              <a:defRPr sz="1900"/>
            </a:lvl2pPr>
            <a:lvl3pPr>
              <a:buClr>
                <a:schemeClr val="accent3">
                  <a:lumMod val="75000"/>
                </a:schemeClr>
              </a:buClr>
              <a:defRPr sz="1800"/>
            </a:lvl3pPr>
            <a:lvl4pPr>
              <a:buClr>
                <a:schemeClr val="accent3">
                  <a:lumMod val="75000"/>
                </a:schemeClr>
              </a:buClr>
              <a:defRPr sz="1800"/>
            </a:lvl4pPr>
            <a:lvl5pPr>
              <a:buClr>
                <a:schemeClr val="accent3">
                  <a:lumMod val="75000"/>
                </a:schemeClr>
              </a:buClr>
              <a:buFont typeface="Arial" pitchFamily="34" charset="0"/>
              <a:buNone/>
              <a:defRPr sz="1800"/>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endParaRPr lang="en-US" dirty="0" smtClean="0"/>
          </a:p>
        </p:txBody>
      </p:sp>
      <p:sp>
        <p:nvSpPr>
          <p:cNvPr id="4" name="Content Placeholder 3"/>
          <p:cNvSpPr>
            <a:spLocks noGrp="1"/>
          </p:cNvSpPr>
          <p:nvPr>
            <p:ph sz="half" idx="2"/>
          </p:nvPr>
        </p:nvSpPr>
        <p:spPr>
          <a:xfrm>
            <a:off x="4648200" y="1295400"/>
            <a:ext cx="4038600" cy="4495800"/>
          </a:xfrm>
        </p:spPr>
        <p:txBody>
          <a:bodyPr lIns="0" tIns="0" rIns="0" bIns="0"/>
          <a:lstStyle>
            <a:lvl1pPr marL="0" indent="0">
              <a:spcBef>
                <a:spcPts val="0"/>
              </a:spcBef>
              <a:defRPr sz="2000"/>
            </a:lvl1pPr>
            <a:lvl2pPr>
              <a:buClr>
                <a:schemeClr val="accent3">
                  <a:lumMod val="75000"/>
                </a:schemeClr>
              </a:buClr>
              <a:defRPr sz="1900"/>
            </a:lvl2pPr>
            <a:lvl3pPr>
              <a:buClr>
                <a:schemeClr val="accent3">
                  <a:lumMod val="75000"/>
                </a:schemeClr>
              </a:buClr>
              <a:defRPr sz="1800"/>
            </a:lvl3pPr>
            <a:lvl4pPr>
              <a:buClr>
                <a:schemeClr val="accent3">
                  <a:lumMod val="75000"/>
                </a:schemeClr>
              </a:buClr>
              <a:defRPr sz="1800"/>
            </a:lvl4pPr>
            <a:lvl5pPr>
              <a:buClr>
                <a:schemeClr val="accent3">
                  <a:lumMod val="75000"/>
                </a:schemeClr>
              </a:buClr>
              <a:defRPr sz="1800"/>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objec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533400"/>
          </a:xfrm>
        </p:spPr>
        <p:txBody>
          <a:bodyPr/>
          <a:lstStyle/>
          <a:p>
            <a:r>
              <a:rPr kumimoji="0" lang="en-US" dirty="0" smtClean="0"/>
              <a:t>Click to edit Master title style</a:t>
            </a:r>
            <a:endParaRPr kumimoji="0" lang="en-US" dirty="0"/>
          </a:p>
        </p:txBody>
      </p:sp>
      <p:sp>
        <p:nvSpPr>
          <p:cNvPr id="3" name="Content Placeholder 2"/>
          <p:cNvSpPr>
            <a:spLocks noGrp="1"/>
          </p:cNvSpPr>
          <p:nvPr>
            <p:ph sz="half" idx="1"/>
          </p:nvPr>
        </p:nvSpPr>
        <p:spPr>
          <a:xfrm>
            <a:off x="457200" y="1295401"/>
            <a:ext cx="2667000" cy="2666999"/>
          </a:xfrm>
        </p:spPr>
        <p:txBody>
          <a:bodyPr lIns="0" tIns="0" rIns="0" bIns="0"/>
          <a:lstStyle>
            <a:lvl1pPr>
              <a:defRPr sz="2000"/>
            </a:lvl1pPr>
            <a:lvl2pPr>
              <a:defRPr sz="1900"/>
            </a:lvl2pPr>
            <a:lvl3pPr>
              <a:defRPr sz="1800"/>
            </a:lvl3pPr>
            <a:lvl4pPr>
              <a:defRPr sz="1800"/>
            </a:lvl4pPr>
            <a:lvl5pPr>
              <a:defRPr sz="1800"/>
            </a:lvl5pPr>
          </a:lstStyle>
          <a:p>
            <a:pPr lvl="1" eaLnBrk="1" latinLnBrk="0" hangingPunct="1"/>
            <a:endParaRPr kumimoji="0" lang="en-US" dirty="0"/>
          </a:p>
        </p:txBody>
      </p:sp>
      <p:sp>
        <p:nvSpPr>
          <p:cNvPr id="4" name="Content Placeholder 3"/>
          <p:cNvSpPr>
            <a:spLocks noGrp="1"/>
          </p:cNvSpPr>
          <p:nvPr>
            <p:ph sz="half" idx="2"/>
          </p:nvPr>
        </p:nvSpPr>
        <p:spPr>
          <a:xfrm>
            <a:off x="3352800" y="1295400"/>
            <a:ext cx="5334000" cy="4495800"/>
          </a:xfrm>
        </p:spPr>
        <p:txBody>
          <a:bodyPr lIns="0" tIns="0" rIns="0" bIns="0"/>
          <a:lstStyle>
            <a:lvl1pPr>
              <a:defRPr sz="2000"/>
            </a:lvl1pPr>
            <a:lvl2pPr>
              <a:defRPr sz="1900"/>
            </a:lvl2pPr>
            <a:lvl3pPr>
              <a:defRPr sz="1800"/>
            </a:lvl3pPr>
            <a:lvl4pPr>
              <a:defRPr sz="1800"/>
            </a:lvl4pPr>
            <a:lvl5pPr>
              <a:defRPr sz="1800"/>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6" name="Text Placeholder 5"/>
          <p:cNvSpPr>
            <a:spLocks noGrp="1"/>
          </p:cNvSpPr>
          <p:nvPr>
            <p:ph type="body" sz="quarter" idx="10" hasCustomPrompt="1"/>
          </p:nvPr>
        </p:nvSpPr>
        <p:spPr>
          <a:xfrm>
            <a:off x="457201" y="4267200"/>
            <a:ext cx="2667000" cy="307777"/>
          </a:xfrm>
        </p:spPr>
        <p:txBody>
          <a:bodyPr wrap="square" lIns="0" tIns="0" rIns="0" bIns="0">
            <a:spAutoFit/>
          </a:bodyPr>
          <a:lstStyle>
            <a:lvl1pPr marL="0">
              <a:buFont typeface="Arial" pitchFamily="34" charset="0"/>
              <a:buNone/>
              <a:defRPr sz="2000" baseline="0"/>
            </a:lvl1pPr>
          </a:lstStyle>
          <a:p>
            <a:pPr lvl="0"/>
            <a:r>
              <a:rPr lang="en-US" dirty="0" smtClean="0"/>
              <a:t>Caption </a:t>
            </a:r>
            <a:r>
              <a:rPr lang="en-US" dirty="0" err="1" smtClean="0"/>
              <a:t>caption</a:t>
            </a:r>
            <a:r>
              <a:rPr lang="en-US" dirty="0" smtClean="0"/>
              <a:t> </a:t>
            </a:r>
            <a:r>
              <a:rPr lang="en-US" dirty="0" err="1" smtClean="0"/>
              <a:t>caption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two objects">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533400"/>
          </a:xfrm>
        </p:spPr>
        <p:txBody>
          <a:bodyPr/>
          <a:lstStyle/>
          <a:p>
            <a:r>
              <a:rPr kumimoji="0" lang="en-US" dirty="0" smtClean="0"/>
              <a:t>Click to edit Master title style</a:t>
            </a:r>
            <a:endParaRPr kumimoji="0" lang="en-US" dirty="0"/>
          </a:p>
        </p:txBody>
      </p:sp>
      <p:sp>
        <p:nvSpPr>
          <p:cNvPr id="3" name="Content Placeholder 2"/>
          <p:cNvSpPr>
            <a:spLocks noGrp="1"/>
          </p:cNvSpPr>
          <p:nvPr>
            <p:ph sz="half" idx="1"/>
          </p:nvPr>
        </p:nvSpPr>
        <p:spPr>
          <a:xfrm>
            <a:off x="6019800" y="1295401"/>
            <a:ext cx="2667000" cy="1676400"/>
          </a:xfrm>
        </p:spPr>
        <p:txBody>
          <a:bodyPr lIns="0" tIns="0" rIns="0" bIns="0"/>
          <a:lstStyle>
            <a:lvl1pPr>
              <a:defRPr sz="2000"/>
            </a:lvl1pPr>
            <a:lvl2pPr>
              <a:defRPr sz="1900"/>
            </a:lvl2pPr>
            <a:lvl3pPr>
              <a:defRPr sz="1800"/>
            </a:lvl3pPr>
            <a:lvl4pPr>
              <a:defRPr sz="1800"/>
            </a:lvl4pPr>
            <a:lvl5pPr>
              <a:defRPr sz="1800"/>
            </a:lvl5pPr>
          </a:lstStyle>
          <a:p>
            <a:pPr lvl="1" eaLnBrk="1" latinLnBrk="0" hangingPunct="1"/>
            <a:endParaRPr kumimoji="0" lang="en-US" dirty="0"/>
          </a:p>
        </p:txBody>
      </p:sp>
      <p:sp>
        <p:nvSpPr>
          <p:cNvPr id="4" name="Content Placeholder 3"/>
          <p:cNvSpPr>
            <a:spLocks noGrp="1"/>
          </p:cNvSpPr>
          <p:nvPr>
            <p:ph sz="half" idx="2"/>
          </p:nvPr>
        </p:nvSpPr>
        <p:spPr>
          <a:xfrm>
            <a:off x="457200" y="1295400"/>
            <a:ext cx="5257800" cy="4495800"/>
          </a:xfrm>
        </p:spPr>
        <p:txBody>
          <a:bodyPr lIns="0" tIns="0" rIns="0" bIns="0"/>
          <a:lstStyle>
            <a:lvl1pPr marL="0" indent="0">
              <a:spcBef>
                <a:spcPts val="0"/>
              </a:spcBef>
              <a:defRPr sz="2000"/>
            </a:lvl1pPr>
            <a:lvl2pPr>
              <a:defRPr sz="1900"/>
            </a:lvl2pPr>
            <a:lvl3pPr>
              <a:defRPr sz="1800"/>
            </a:lvl3pPr>
            <a:lvl4pPr>
              <a:defRPr sz="1800"/>
            </a:lvl4pPr>
            <a:lvl5pPr>
              <a:defRPr sz="1800"/>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Content Placeholder 2"/>
          <p:cNvSpPr>
            <a:spLocks noGrp="1"/>
          </p:cNvSpPr>
          <p:nvPr>
            <p:ph sz="half" idx="10"/>
          </p:nvPr>
        </p:nvSpPr>
        <p:spPr>
          <a:xfrm>
            <a:off x="6019800" y="3352800"/>
            <a:ext cx="2667000" cy="1676400"/>
          </a:xfrm>
        </p:spPr>
        <p:txBody>
          <a:bodyPr lIns="0" tIns="0" rIns="0" bIns="0"/>
          <a:lstStyle>
            <a:lvl1pPr>
              <a:defRPr sz="2000"/>
            </a:lvl1pPr>
            <a:lvl2pPr>
              <a:defRPr sz="1900"/>
            </a:lvl2pPr>
            <a:lvl3pPr>
              <a:defRPr sz="1800"/>
            </a:lvl3pPr>
            <a:lvl4pPr>
              <a:defRPr sz="1800"/>
            </a:lvl4pPr>
            <a:lvl5pPr>
              <a:defRPr sz="1800"/>
            </a:lvl5pPr>
          </a:lstStyle>
          <a:p>
            <a:pPr lvl="1"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Object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533400"/>
          </a:xfrm>
        </p:spPr>
        <p:txBody>
          <a:bodyPr/>
          <a:lstStyle/>
          <a:p>
            <a:r>
              <a:rPr kumimoji="0" lang="en-US" dirty="0" smtClean="0"/>
              <a:t>Click to edit Master title style</a:t>
            </a:r>
            <a:endParaRPr kumimoji="0" lang="en-US" dirty="0"/>
          </a:p>
        </p:txBody>
      </p:sp>
      <p:sp>
        <p:nvSpPr>
          <p:cNvPr id="3" name="Content Placeholder 2"/>
          <p:cNvSpPr>
            <a:spLocks noGrp="1"/>
          </p:cNvSpPr>
          <p:nvPr>
            <p:ph sz="half" idx="1"/>
          </p:nvPr>
        </p:nvSpPr>
        <p:spPr>
          <a:xfrm>
            <a:off x="457200" y="1295401"/>
            <a:ext cx="8229600" cy="3428999"/>
          </a:xfrm>
        </p:spPr>
        <p:txBody>
          <a:bodyPr lIns="0" tIns="0" rIns="0" bIns="0"/>
          <a:lstStyle>
            <a:lvl1pPr marL="0" indent="0">
              <a:spcBef>
                <a:spcPts val="0"/>
              </a:spcBef>
              <a:buNone/>
              <a:defRPr sz="2000"/>
            </a:lvl1pPr>
            <a:lvl2pPr>
              <a:defRPr sz="1900"/>
            </a:lvl2pPr>
            <a:lvl3pPr>
              <a:defRPr sz="1800"/>
            </a:lvl3pPr>
            <a:lvl4pPr>
              <a:defRPr sz="1800"/>
            </a:lvl4pPr>
            <a:lvl5pPr>
              <a:defRPr sz="1800"/>
            </a:lvl5pPr>
          </a:lstStyle>
          <a:p>
            <a:pPr lvl="0" eaLnBrk="1" latinLnBrk="0" hangingPunct="1"/>
            <a:endParaRPr kumimoji="0" lang="en-US" dirty="0"/>
          </a:p>
        </p:txBody>
      </p:sp>
      <p:sp>
        <p:nvSpPr>
          <p:cNvPr id="4" name="Content Placeholder 3"/>
          <p:cNvSpPr>
            <a:spLocks noGrp="1"/>
          </p:cNvSpPr>
          <p:nvPr>
            <p:ph sz="half" idx="2"/>
          </p:nvPr>
        </p:nvSpPr>
        <p:spPr>
          <a:xfrm>
            <a:off x="457200" y="5105400"/>
            <a:ext cx="8229600" cy="685800"/>
          </a:xfrm>
        </p:spPr>
        <p:txBody>
          <a:bodyPr lIns="0" tIns="0" rIns="0" bIns="0"/>
          <a:lstStyle>
            <a:lvl1pPr marL="0" indent="0">
              <a:spcBef>
                <a:spcPts val="0"/>
              </a:spcBef>
              <a:buNone/>
              <a:defRPr sz="2000"/>
            </a:lvl1pPr>
            <a:lvl2pPr>
              <a:defRPr sz="1900"/>
            </a:lvl2pPr>
            <a:lvl3pPr>
              <a:defRPr sz="1800"/>
            </a:lvl3pPr>
            <a:lvl4pPr>
              <a:defRPr sz="1800"/>
            </a:lvl4pPr>
            <a:lvl5pPr>
              <a:defRPr sz="1800"/>
            </a:lvl5pPr>
          </a:lstStyle>
          <a:p>
            <a:pPr lvl="0" eaLnBrk="1" latinLnBrk="0" hangingPunct="1"/>
            <a:r>
              <a:rPr lang="en-US" dirty="0"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0"/>
            <a:ext cx="9144000" cy="62484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457200" y="1143000"/>
            <a:ext cx="8229600" cy="1069848"/>
          </a:xfrm>
          <a:noFill/>
          <a:ln>
            <a:noFill/>
          </a:ln>
        </p:spPr>
        <p:txBody>
          <a:bodyPr anchor="ctr"/>
          <a:lstStyle>
            <a:lvl1pPr>
              <a:defRPr sz="4000" baseline="0">
                <a:solidFill>
                  <a:schemeClr val="bg1"/>
                </a:solidFill>
              </a:defRPr>
            </a:lvl1pPr>
          </a:lstStyle>
          <a:p>
            <a:r>
              <a:rPr kumimoji="0" lang="en-US" dirty="0" smtClean="0"/>
              <a:t>Introducing a new topic</a:t>
            </a:r>
            <a:endParaRPr kumimoji="0"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F27AE255-89E7-450B-968B-1C490783707A}" type="datetimeFigureOut">
              <a:rPr lang="en-US">
                <a:solidFill>
                  <a:prstClr val="black">
                    <a:tint val="75000"/>
                  </a:prstClr>
                </a:solidFill>
              </a:rPr>
              <a:pPr/>
              <a:t>6/20/2013</a:t>
            </a:fld>
            <a:endParaRPr lang="en-US">
              <a:solidFill>
                <a:prstClr val="black">
                  <a:tint val="75000"/>
                </a:prstClr>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C9D9A7D5-4992-4D3E-9B25-8CBAD448CF70}"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3790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11"/>
          <a:srcRect b="6907"/>
          <a:stretch/>
        </p:blipFill>
        <p:spPr>
          <a:xfrm>
            <a:off x="0" y="6188075"/>
            <a:ext cx="9144000" cy="685800"/>
          </a:xfrm>
          <a:prstGeom prst="rect">
            <a:avLst/>
          </a:prstGeom>
        </p:spPr>
      </p:pic>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381000"/>
            <a:ext cx="8229600" cy="533400"/>
          </a:xfrm>
          <a:prstGeom prst="rect">
            <a:avLst/>
          </a:prstGeom>
        </p:spPr>
        <p:txBody>
          <a:bodyPr vert="horz" lIns="0" tIns="0" rIns="0" bIns="0" anchor="ctr">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457200" y="1219200"/>
            <a:ext cx="8229600" cy="4343400"/>
          </a:xfrm>
          <a:prstGeom prst="rect">
            <a:avLst/>
          </a:prstGeom>
          <a:ln>
            <a:noFill/>
          </a:ln>
        </p:spPr>
        <p:txBody>
          <a:bodyPr vert="horz">
            <a:normAutofit/>
          </a:bodyPr>
          <a:lstStyle/>
          <a:p>
            <a:pPr lvl="0" eaLnBrk="1" latinLnBrk="0" hangingPunct="1"/>
            <a:r>
              <a:rPr kumimoji="0" lang="en-US" dirty="0" smtClean="0"/>
              <a:t>Paragraph text.</a:t>
            </a:r>
          </a:p>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pic>
        <p:nvPicPr>
          <p:cNvPr id="2" name="Picture 1"/>
          <p:cNvPicPr>
            <a:picLocks noChangeAspect="1"/>
          </p:cNvPicPr>
          <p:nvPr userDrawn="1"/>
        </p:nvPicPr>
        <p:blipFill>
          <a:blip r:embed="rId12"/>
          <a:stretch>
            <a:fillRect/>
          </a:stretch>
        </p:blipFill>
        <p:spPr>
          <a:xfrm>
            <a:off x="152400" y="6296722"/>
            <a:ext cx="1676400" cy="408878"/>
          </a:xfrm>
          <a:prstGeom prst="rect">
            <a:avLst/>
          </a:prstGeom>
        </p:spPr>
      </p:pic>
      <p:pic>
        <p:nvPicPr>
          <p:cNvPr id="4" name="Picture 3"/>
          <p:cNvPicPr>
            <a:picLocks noChangeAspect="1"/>
          </p:cNvPicPr>
          <p:nvPr userDrawn="1"/>
        </p:nvPicPr>
        <p:blipFill>
          <a:blip r:embed="rId13"/>
          <a:stretch>
            <a:fillRect/>
          </a:stretch>
        </p:blipFill>
        <p:spPr>
          <a:xfrm>
            <a:off x="1889672" y="6492875"/>
            <a:ext cx="2910928" cy="2159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75" r:id="rId3"/>
    <p:sldLayoutId id="2147483664" r:id="rId4"/>
    <p:sldLayoutId id="2147483673" r:id="rId5"/>
    <p:sldLayoutId id="2147483674" r:id="rId6"/>
    <p:sldLayoutId id="2147483672" r:id="rId7"/>
    <p:sldLayoutId id="2147483666" r:id="rId8"/>
    <p:sldLayoutId id="2147483676" r:id="rId9"/>
  </p:sldLayoutIdLst>
  <p:txStyles>
    <p:titleStyle>
      <a:lvl1pPr algn="l" rtl="0" eaLnBrk="1" latinLnBrk="0" hangingPunct="1">
        <a:spcBef>
          <a:spcPct val="0"/>
        </a:spcBef>
        <a:buNone/>
        <a:defRPr kumimoji="0" sz="4000" kern="1200">
          <a:solidFill>
            <a:schemeClr val="accent3">
              <a:lumMod val="50000"/>
            </a:schemeClr>
          </a:solidFill>
          <a:latin typeface="+mn-lt"/>
          <a:ea typeface="+mj-ea"/>
          <a:cs typeface="+mj-cs"/>
        </a:defRPr>
      </a:lvl1pPr>
    </p:titleStyle>
    <p:bodyStyle>
      <a:lvl1pPr marL="365760" indent="-256032" algn="l" rtl="0" eaLnBrk="1" latinLnBrk="0" hangingPunct="1">
        <a:spcBef>
          <a:spcPts val="300"/>
        </a:spcBef>
        <a:buClr>
          <a:schemeClr val="accent3"/>
        </a:buClr>
        <a:buFont typeface="Georgia"/>
        <a:buNone/>
        <a:defRPr kumimoji="0" lang="en-US" sz="2800" kern="1200" dirty="0" smtClean="0">
          <a:solidFill>
            <a:schemeClr val="tx1"/>
          </a:solidFill>
          <a:latin typeface="Arial" pitchFamily="34" charset="0"/>
          <a:ea typeface="+mn-ea"/>
          <a:cs typeface="Arial" pitchFamily="34" charset="0"/>
        </a:defRPr>
      </a:lvl1pPr>
      <a:lvl2pPr marL="658368" indent="-246888" algn="l" rtl="0" eaLnBrk="1" latinLnBrk="0" hangingPunct="1">
        <a:spcBef>
          <a:spcPts val="300"/>
        </a:spcBef>
        <a:buClr>
          <a:schemeClr val="accent2"/>
        </a:buClr>
        <a:buFont typeface="Georgia"/>
        <a:buChar char="▫"/>
        <a:defRPr kumimoji="0" lang="en-US" sz="2600" kern="1200" dirty="0" smtClean="0">
          <a:solidFill>
            <a:schemeClr val="tx1"/>
          </a:solidFill>
          <a:latin typeface="Arial" pitchFamily="34" charset="0"/>
          <a:ea typeface="+mn-ea"/>
          <a:cs typeface="Arial" pitchFamily="34" charset="0"/>
        </a:defRPr>
      </a:lvl2pPr>
      <a:lvl3pPr marL="923544" indent="-219456" algn="l" rtl="0" eaLnBrk="1" latinLnBrk="0" hangingPunct="1">
        <a:spcBef>
          <a:spcPts val="300"/>
        </a:spcBef>
        <a:buClr>
          <a:schemeClr val="accent1"/>
        </a:buClr>
        <a:buFont typeface="Wingdings 2"/>
        <a:buChar char=""/>
        <a:defRPr kumimoji="0" lang="en-US" sz="2400" kern="1200" dirty="0" smtClean="0">
          <a:solidFill>
            <a:schemeClr val="tx1"/>
          </a:solidFill>
          <a:latin typeface="Arial" pitchFamily="34" charset="0"/>
          <a:ea typeface="+mn-ea"/>
          <a:cs typeface="Arial" pitchFamily="34" charset="0"/>
        </a:defRPr>
      </a:lvl3pPr>
      <a:lvl4pPr marL="1179576" indent="-201168" algn="l" rtl="0" eaLnBrk="1" latinLnBrk="0" hangingPunct="1">
        <a:spcBef>
          <a:spcPts val="300"/>
        </a:spcBef>
        <a:buClr>
          <a:schemeClr val="accent1"/>
        </a:buClr>
        <a:buFont typeface="Wingdings 2"/>
        <a:buChar char=""/>
        <a:defRPr kumimoji="0" lang="en-US" sz="2200" kern="1200" dirty="0" smtClean="0">
          <a:solidFill>
            <a:schemeClr val="tx1"/>
          </a:solidFill>
          <a:latin typeface="Arial" pitchFamily="34" charset="0"/>
          <a:ea typeface="+mn-ea"/>
          <a:cs typeface="Arial" pitchFamily="34" charset="0"/>
        </a:defRPr>
      </a:lvl4pPr>
      <a:lvl5pPr marL="1389888" indent="-182880" algn="l" rtl="0" eaLnBrk="1" latinLnBrk="0" hangingPunct="1">
        <a:spcBef>
          <a:spcPts val="300"/>
        </a:spcBef>
        <a:buClr>
          <a:schemeClr val="accent3"/>
        </a:buClr>
        <a:buFont typeface="Georgia"/>
        <a:buChar char="▫"/>
        <a:defRPr kumimoji="0" lang="en-US" sz="2000" kern="1200" dirty="0">
          <a:solidFill>
            <a:schemeClr val="tx1"/>
          </a:solidFill>
          <a:latin typeface="Arial" pitchFamily="34" charset="0"/>
          <a:ea typeface="+mn-ea"/>
          <a:cs typeface="Arial" pitchFamily="34" charset="0"/>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gif"/><Relationship Id="rId13" Type="http://schemas.openxmlformats.org/officeDocument/2006/relationships/image" Target="../media/image30.jpeg"/><Relationship Id="rId3" Type="http://schemas.openxmlformats.org/officeDocument/2006/relationships/image" Target="../media/image20.gif"/><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2.jpeg"/><Relationship Id="rId15" Type="http://schemas.openxmlformats.org/officeDocument/2006/relationships/image" Target="../media/image32.png"/><Relationship Id="rId10" Type="http://schemas.openxmlformats.org/officeDocument/2006/relationships/image" Target="../media/image27.jpeg"/><Relationship Id="rId4" Type="http://schemas.openxmlformats.org/officeDocument/2006/relationships/image" Target="../media/image21.png"/><Relationship Id="rId9" Type="http://schemas.openxmlformats.org/officeDocument/2006/relationships/image" Target="../media/image26.jpeg"/><Relationship Id="rId14" Type="http://schemas.openxmlformats.org/officeDocument/2006/relationships/image" Target="../media/image31.jpeg"/></Relationships>
</file>

<file path=ppt/slides/_rels/slide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762000" y="1600200"/>
            <a:ext cx="7696200" cy="1600200"/>
          </a:xfrm>
        </p:spPr>
        <p:txBody>
          <a:bodyPr anchor="t" anchorCtr="0">
            <a:normAutofit/>
          </a:bodyPr>
          <a:lstStyle/>
          <a:p>
            <a:pPr algn="ctr"/>
            <a:r>
              <a:rPr lang="en-US" dirty="0" smtClean="0">
                <a:solidFill>
                  <a:schemeClr val="bg1"/>
                </a:solidFill>
                <a:latin typeface="Georgia" pitchFamily="18" charset="0"/>
              </a:rPr>
              <a:t>CAHIMS Certification Course</a:t>
            </a:r>
            <a:br>
              <a:rPr lang="en-US" dirty="0" smtClean="0">
                <a:solidFill>
                  <a:schemeClr val="bg1"/>
                </a:solidFill>
                <a:latin typeface="Georgia" pitchFamily="18" charset="0"/>
              </a:rPr>
            </a:br>
            <a:endParaRPr lang="en-US" sz="4000" dirty="0">
              <a:solidFill>
                <a:schemeClr val="bg1"/>
              </a:solidFill>
              <a:latin typeface="Georgia" pitchFamily="18" charset="0"/>
            </a:endParaRPr>
          </a:p>
        </p:txBody>
      </p:sp>
      <p:pic>
        <p:nvPicPr>
          <p:cNvPr id="3" name="Picture 2"/>
          <p:cNvPicPr>
            <a:picLocks noChangeAspect="1"/>
          </p:cNvPicPr>
          <p:nvPr/>
        </p:nvPicPr>
        <p:blipFill>
          <a:blip r:embed="rId3"/>
          <a:stretch>
            <a:fillRect/>
          </a:stretch>
        </p:blipFill>
        <p:spPr>
          <a:xfrm>
            <a:off x="228600" y="260195"/>
            <a:ext cx="2057400" cy="501805"/>
          </a:xfrm>
          <a:prstGeom prst="rect">
            <a:avLst/>
          </a:prstGeom>
        </p:spPr>
      </p:pic>
      <p:sp>
        <p:nvSpPr>
          <p:cNvPr id="5" name="Rectangle 4"/>
          <p:cNvSpPr/>
          <p:nvPr/>
        </p:nvSpPr>
        <p:spPr>
          <a:xfrm>
            <a:off x="2286000" y="392513"/>
            <a:ext cx="4186362" cy="369332"/>
          </a:xfrm>
          <a:prstGeom prst="rect">
            <a:avLst/>
          </a:prstGeom>
        </p:spPr>
        <p:txBody>
          <a:bodyPr wrap="none">
            <a:spAutoFit/>
          </a:bodyPr>
          <a:lstStyle/>
          <a:p>
            <a:r>
              <a:rPr lang="en-US" dirty="0">
                <a:solidFill>
                  <a:srgbClr val="FFFFFF"/>
                </a:solidFill>
                <a:latin typeface="+mj-lt"/>
              </a:rPr>
              <a:t>Open Professionals Education Network</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0" y="2438400"/>
            <a:ext cx="1648353" cy="121920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1051" y="2438400"/>
            <a:ext cx="1431336" cy="1066800"/>
          </a:xfrm>
          <a:prstGeom prst="rect">
            <a:avLst/>
          </a:prstGeom>
        </p:spPr>
      </p:pic>
      <p:sp>
        <p:nvSpPr>
          <p:cNvPr id="8" name="TextBox 7"/>
          <p:cNvSpPr txBox="1"/>
          <p:nvPr/>
        </p:nvSpPr>
        <p:spPr>
          <a:xfrm>
            <a:off x="342900" y="5227161"/>
            <a:ext cx="3886200" cy="1384995"/>
          </a:xfrm>
          <a:prstGeom prst="rect">
            <a:avLst/>
          </a:prstGeom>
          <a:noFill/>
        </p:spPr>
        <p:txBody>
          <a:bodyPr wrap="square" rtlCol="0">
            <a:spAutoFit/>
          </a:bodyPr>
          <a:lstStyle/>
          <a:p>
            <a:r>
              <a:rPr lang="en-US" sz="1200" dirty="0" smtClean="0"/>
              <a:t>Brooke MacKenzie- Bellevue</a:t>
            </a:r>
          </a:p>
          <a:p>
            <a:r>
              <a:rPr lang="en-US" sz="1200" dirty="0"/>
              <a:t>Dianne Lee- </a:t>
            </a:r>
            <a:r>
              <a:rPr lang="en-US" sz="1200" dirty="0" smtClean="0"/>
              <a:t>MoHealthWINS</a:t>
            </a:r>
          </a:p>
          <a:p>
            <a:r>
              <a:rPr lang="en-US" sz="1200" dirty="0"/>
              <a:t>Gary Lockhart- </a:t>
            </a:r>
            <a:r>
              <a:rPr lang="en-US" sz="1200" dirty="0" smtClean="0"/>
              <a:t>MoHealthWINS</a:t>
            </a:r>
          </a:p>
          <a:p>
            <a:r>
              <a:rPr lang="en-US" sz="1200" dirty="0"/>
              <a:t>Janet Kraus- </a:t>
            </a:r>
            <a:r>
              <a:rPr lang="en-US" sz="1200" dirty="0" smtClean="0"/>
              <a:t>MoHealthWINS</a:t>
            </a:r>
          </a:p>
          <a:p>
            <a:r>
              <a:rPr lang="en-US" sz="1200" dirty="0"/>
              <a:t>Kim Larson- </a:t>
            </a:r>
            <a:r>
              <a:rPr lang="en-US" sz="1200" dirty="0" smtClean="0"/>
              <a:t>OLI</a:t>
            </a:r>
          </a:p>
          <a:p>
            <a:r>
              <a:rPr lang="en-US" sz="1200" dirty="0" smtClean="0"/>
              <a:t>Margaret Murphy- Bellevue</a:t>
            </a:r>
          </a:p>
          <a:p>
            <a:r>
              <a:rPr lang="en-US" sz="1200" dirty="0" smtClean="0"/>
              <a:t>Sam  Johnston - CAST</a:t>
            </a:r>
          </a:p>
        </p:txBody>
      </p:sp>
    </p:spTree>
    <p:extLst>
      <p:ext uri="{BB962C8B-B14F-4D97-AF65-F5344CB8AC3E}">
        <p14:creationId xmlns:p14="http://schemas.microsoft.com/office/powerpoint/2010/main" val="18875143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95023" y="817583"/>
            <a:ext cx="6965245" cy="782618"/>
          </a:xfrm>
        </p:spPr>
        <p:txBody>
          <a:bodyPr>
            <a:normAutofit/>
          </a:bodyPr>
          <a:lstStyle/>
          <a:p>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838200"/>
            <a:ext cx="7162799" cy="4763541"/>
          </a:xfrm>
          <a:prstGeom prst="rect">
            <a:avLst/>
          </a:prstGeom>
        </p:spPr>
      </p:pic>
      <p:sp>
        <p:nvSpPr>
          <p:cNvPr id="3" name="TextBox 2"/>
          <p:cNvSpPr txBox="1"/>
          <p:nvPr/>
        </p:nvSpPr>
        <p:spPr>
          <a:xfrm>
            <a:off x="5995060" y="6292334"/>
            <a:ext cx="1733167" cy="369332"/>
          </a:xfrm>
          <a:prstGeom prst="rect">
            <a:avLst/>
          </a:prstGeom>
          <a:noFill/>
        </p:spPr>
        <p:txBody>
          <a:bodyPr wrap="none" rtlCol="0">
            <a:spAutoFit/>
          </a:bodyPr>
          <a:lstStyle/>
          <a:p>
            <a:r>
              <a:rPr lang="en-US" dirty="0" smtClean="0"/>
              <a:t>Photo by Flood</a:t>
            </a:r>
            <a:endParaRPr lang="en-US" dirty="0"/>
          </a:p>
        </p:txBody>
      </p:sp>
    </p:spTree>
    <p:extLst>
      <p:ext uri="{BB962C8B-B14F-4D97-AF65-F5344CB8AC3E}">
        <p14:creationId xmlns:p14="http://schemas.microsoft.com/office/powerpoint/2010/main" val="18089506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6500" y="1066800"/>
            <a:ext cx="4191000" cy="4740421"/>
          </a:xfrm>
          <a:prstGeom prst="rect">
            <a:avLst/>
          </a:prstGeom>
        </p:spPr>
      </p:pic>
      <p:sp>
        <p:nvSpPr>
          <p:cNvPr id="7" name="TextBox 6"/>
          <p:cNvSpPr txBox="1"/>
          <p:nvPr/>
        </p:nvSpPr>
        <p:spPr>
          <a:xfrm>
            <a:off x="103833" y="262730"/>
            <a:ext cx="8887767" cy="707886"/>
          </a:xfrm>
          <a:prstGeom prst="rect">
            <a:avLst/>
          </a:prstGeom>
          <a:noFill/>
        </p:spPr>
        <p:txBody>
          <a:bodyPr wrap="square" rtlCol="0">
            <a:spAutoFit/>
          </a:bodyPr>
          <a:lstStyle/>
          <a:p>
            <a:pPr algn="ctr"/>
            <a:r>
              <a:rPr lang="en-US" sz="4000" b="1" dirty="0" smtClean="0">
                <a:solidFill>
                  <a:srgbClr val="7DC01B"/>
                </a:solidFill>
                <a:latin typeface="+mj-lt"/>
              </a:rPr>
              <a:t>But I’m Comfortable in my Silo</a:t>
            </a:r>
            <a:endParaRPr lang="en-US" sz="4000" b="1" dirty="0">
              <a:solidFill>
                <a:srgbClr val="7DC01B"/>
              </a:solidFill>
              <a:latin typeface="+mj-lt"/>
            </a:endParaRPr>
          </a:p>
        </p:txBody>
      </p:sp>
      <p:sp>
        <p:nvSpPr>
          <p:cNvPr id="9" name="Rectangle 8"/>
          <p:cNvSpPr/>
          <p:nvPr/>
        </p:nvSpPr>
        <p:spPr>
          <a:xfrm>
            <a:off x="6400800" y="6248400"/>
            <a:ext cx="2568332" cy="369332"/>
          </a:xfrm>
          <a:prstGeom prst="rect">
            <a:avLst/>
          </a:prstGeom>
        </p:spPr>
        <p:txBody>
          <a:bodyPr wrap="none">
            <a:spAutoFit/>
          </a:bodyPr>
          <a:lstStyle/>
          <a:p>
            <a:r>
              <a:rPr lang="en-US" dirty="0" smtClean="0"/>
              <a:t>Photo by Dale </a:t>
            </a:r>
            <a:r>
              <a:rPr lang="en-US" dirty="0" err="1"/>
              <a:t>Mahalko</a:t>
            </a:r>
            <a:endParaRPr lang="en-US" dirty="0"/>
          </a:p>
        </p:txBody>
      </p:sp>
    </p:spTree>
    <p:extLst>
      <p:ext uri="{BB962C8B-B14F-4D97-AF65-F5344CB8AC3E}">
        <p14:creationId xmlns:p14="http://schemas.microsoft.com/office/powerpoint/2010/main" val="30202175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852" y="457200"/>
            <a:ext cx="6740297" cy="5148697"/>
          </a:xfrm>
          <a:prstGeom prst="rect">
            <a:avLst/>
          </a:prstGeom>
        </p:spPr>
      </p:pic>
      <p:sp>
        <p:nvSpPr>
          <p:cNvPr id="6" name="Title 1"/>
          <p:cNvSpPr>
            <a:spLocks noGrp="1"/>
          </p:cNvSpPr>
          <p:nvPr>
            <p:ph type="title"/>
          </p:nvPr>
        </p:nvSpPr>
        <p:spPr>
          <a:xfrm>
            <a:off x="152400" y="5606988"/>
            <a:ext cx="8763000" cy="793812"/>
          </a:xfrm>
        </p:spPr>
        <p:txBody>
          <a:bodyPr anchor="ctr">
            <a:normAutofit fontScale="90000"/>
          </a:bodyPr>
          <a:lstStyle/>
          <a:p>
            <a:pPr algn="ctr"/>
            <a:r>
              <a:rPr lang="en-US" b="1" dirty="0" smtClean="0">
                <a:solidFill>
                  <a:srgbClr val="92D050"/>
                </a:solidFill>
                <a:latin typeface="Trebuchet MS" pitchFamily="34" charset="0"/>
              </a:rPr>
              <a:t>Engage Faculty and SME Champions Early</a:t>
            </a:r>
          </a:p>
        </p:txBody>
      </p:sp>
      <p:sp>
        <p:nvSpPr>
          <p:cNvPr id="5" name="Rectangle 4"/>
          <p:cNvSpPr/>
          <p:nvPr/>
        </p:nvSpPr>
        <p:spPr>
          <a:xfrm>
            <a:off x="5943600" y="6324600"/>
            <a:ext cx="2344851" cy="338554"/>
          </a:xfrm>
          <a:prstGeom prst="rect">
            <a:avLst/>
          </a:prstGeom>
        </p:spPr>
        <p:txBody>
          <a:bodyPr wrap="square">
            <a:spAutoFit/>
          </a:bodyPr>
          <a:lstStyle/>
          <a:p>
            <a:r>
              <a:rPr lang="en-US" sz="1600" dirty="0" smtClean="0"/>
              <a:t>Photo David </a:t>
            </a:r>
            <a:r>
              <a:rPr lang="en-US" sz="1600" dirty="0" err="1" smtClean="0"/>
              <a:t>Vignoni</a:t>
            </a:r>
            <a:endParaRPr lang="en-US" sz="1600" dirty="0"/>
          </a:p>
        </p:txBody>
      </p:sp>
    </p:spTree>
    <p:extLst>
      <p:ext uri="{BB962C8B-B14F-4D97-AF65-F5344CB8AC3E}">
        <p14:creationId xmlns:p14="http://schemas.microsoft.com/office/powerpoint/2010/main" val="39874706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539" y="228600"/>
            <a:ext cx="8523732" cy="5716025"/>
          </a:xfrm>
          <a:prstGeom prst="rect">
            <a:avLst/>
          </a:prstGeom>
        </p:spPr>
      </p:pic>
    </p:spTree>
    <p:extLst>
      <p:ext uri="{BB962C8B-B14F-4D97-AF65-F5344CB8AC3E}">
        <p14:creationId xmlns:p14="http://schemas.microsoft.com/office/powerpoint/2010/main" val="2198119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407400" y="6454775"/>
            <a:ext cx="279400" cy="266700"/>
          </a:xfrm>
          <a:prstGeom prst="rect">
            <a:avLst/>
          </a:prstGeom>
        </p:spPr>
        <p:txBody>
          <a:bodyPr/>
          <a:lstStyle>
            <a:lvl1pPr eaLnBrk="0" hangingPunct="0">
              <a:defRPr sz="4200">
                <a:solidFill>
                  <a:srgbClr val="000000"/>
                </a:solidFill>
                <a:latin typeface="Gill Sans" charset="0"/>
                <a:ea typeface="ヒラギノ角ゴ ProN W3" charset="-128"/>
                <a:sym typeface="Gill Sans" charset="0"/>
              </a:defRPr>
            </a:lvl1pPr>
            <a:lvl2pPr marL="742950" indent="-285750" eaLnBrk="0" hangingPunct="0">
              <a:defRPr sz="4200">
                <a:solidFill>
                  <a:srgbClr val="000000"/>
                </a:solidFill>
                <a:latin typeface="Gill Sans" charset="0"/>
                <a:ea typeface="ヒラギノ角ゴ ProN W3" charset="-128"/>
                <a:sym typeface="Gill Sans" charset="0"/>
              </a:defRPr>
            </a:lvl2pPr>
            <a:lvl3pPr marL="1143000" indent="-228600" eaLnBrk="0" hangingPunct="0">
              <a:defRPr sz="4200">
                <a:solidFill>
                  <a:srgbClr val="000000"/>
                </a:solidFill>
                <a:latin typeface="Gill Sans" charset="0"/>
                <a:ea typeface="ヒラギノ角ゴ ProN W3" charset="-128"/>
                <a:sym typeface="Gill Sans" charset="0"/>
              </a:defRPr>
            </a:lvl3pPr>
            <a:lvl4pPr marL="1600200" indent="-228600" eaLnBrk="0" hangingPunct="0">
              <a:defRPr sz="4200">
                <a:solidFill>
                  <a:srgbClr val="000000"/>
                </a:solidFill>
                <a:latin typeface="Gill Sans" charset="0"/>
                <a:ea typeface="ヒラギノ角ゴ ProN W3" charset="-128"/>
                <a:sym typeface="Gill Sans" charset="0"/>
              </a:defRPr>
            </a:lvl4pPr>
            <a:lvl5pPr marL="2057400" indent="-228600" eaLnBrk="0" hangingPunct="0">
              <a:defRPr sz="4200">
                <a:solidFill>
                  <a:srgbClr val="000000"/>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eaLnBrk="1" hangingPunct="1">
              <a:defRPr/>
            </a:pPr>
            <a:fld id="{5FB36843-4B6D-4816-B354-91E445F19A32}" type="slidenum">
              <a:rPr lang="en-US" sz="1200" smtClean="0">
                <a:solidFill>
                  <a:srgbClr val="898989"/>
                </a:solidFill>
                <a:latin typeface="News Gothic MT" charset="0"/>
                <a:ea typeface="MS PGothic" pitchFamily="34" charset="-128"/>
                <a:sym typeface="News Gothic MT" charset="0"/>
              </a:rPr>
              <a:pPr eaLnBrk="1" hangingPunct="1">
                <a:defRPr/>
              </a:pPr>
              <a:t>14</a:t>
            </a:fld>
            <a:endParaRPr lang="en-US" sz="1200" smtClean="0">
              <a:solidFill>
                <a:srgbClr val="898989"/>
              </a:solidFill>
              <a:latin typeface="News Gothic MT" charset="0"/>
              <a:ea typeface="MS PGothic" pitchFamily="34" charset="-128"/>
              <a:sym typeface="News Gothic MT"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144" y="23039"/>
            <a:ext cx="7743774" cy="5894555"/>
          </a:xfrm>
          <a:prstGeom prst="rect">
            <a:avLst/>
          </a:prstGeom>
        </p:spPr>
      </p:pic>
    </p:spTree>
    <p:extLst>
      <p:ext uri="{BB962C8B-B14F-4D97-AF65-F5344CB8AC3E}">
        <p14:creationId xmlns:p14="http://schemas.microsoft.com/office/powerpoint/2010/main" val="709228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228600"/>
            <a:ext cx="5257800" cy="461665"/>
          </a:xfrm>
          <a:prstGeom prst="rect">
            <a:avLst/>
          </a:prstGeom>
          <a:noFill/>
        </p:spPr>
        <p:txBody>
          <a:bodyPr wrap="square" rtlCol="0">
            <a:spAutoFit/>
          </a:bodyPr>
          <a:lstStyle/>
          <a:p>
            <a:r>
              <a:rPr lang="en-US" sz="2400" b="1" dirty="0" smtClean="0">
                <a:solidFill>
                  <a:srgbClr val="7DC01B"/>
                </a:solidFill>
                <a:latin typeface="+mj-lt"/>
              </a:rPr>
              <a:t>How CAST contributes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628711"/>
            <a:ext cx="4267200" cy="333369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1274" y="1524000"/>
            <a:ext cx="4857750" cy="4152900"/>
          </a:xfrm>
          <a:prstGeom prst="rect">
            <a:avLst/>
          </a:prstGeom>
        </p:spPr>
      </p:pic>
    </p:spTree>
    <p:extLst>
      <p:ext uri="{BB962C8B-B14F-4D97-AF65-F5344CB8AC3E}">
        <p14:creationId xmlns:p14="http://schemas.microsoft.com/office/powerpoint/2010/main" val="648804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a:xfrm>
            <a:off x="1525317" y="769255"/>
            <a:ext cx="6170883" cy="533400"/>
          </a:xfrm>
        </p:spPr>
        <p:txBody>
          <a:bodyPr>
            <a:normAutofit fontScale="90000"/>
          </a:bodyPr>
          <a:lstStyle/>
          <a:p>
            <a:r>
              <a:rPr lang="en-US" dirty="0" smtClean="0"/>
              <a:t>The Course Design Triangle</a:t>
            </a:r>
          </a:p>
        </p:txBody>
      </p:sp>
      <p:sp>
        <p:nvSpPr>
          <p:cNvPr id="2" name="Footer Placeholder 4"/>
          <p:cNvSpPr>
            <a:spLocks noGrp="1"/>
          </p:cNvSpPr>
          <p:nvPr>
            <p:ph type="ftr" sz="quarter" idx="4294967295"/>
          </p:nvPr>
        </p:nvSpPr>
        <p:spPr>
          <a:xfrm>
            <a:off x="0" y="5562600"/>
            <a:ext cx="6781800" cy="365125"/>
          </a:xfrm>
          <a:prstGeom prst="rect">
            <a:avLst/>
          </a:prstGeom>
        </p:spPr>
        <p:txBody>
          <a:bodyPr/>
          <a:lstStyle/>
          <a:p>
            <a:pPr>
              <a:defRPr/>
            </a:pPr>
            <a:r>
              <a:rPr lang="en-US" sz="1600" dirty="0" smtClean="0"/>
              <a:t>Source: Eberly Center for Teaching Excellence</a:t>
            </a:r>
          </a:p>
          <a:p>
            <a:pPr>
              <a:defRPr/>
            </a:pPr>
            <a:r>
              <a:rPr lang="en-US" sz="1600" dirty="0" smtClean="0"/>
              <a:t>Carnegie Mellon</a:t>
            </a:r>
          </a:p>
        </p:txBody>
      </p:sp>
      <p:sp>
        <p:nvSpPr>
          <p:cNvPr id="4101" name="Text Box 3"/>
          <p:cNvSpPr txBox="1">
            <a:spLocks noChangeArrowheads="1"/>
          </p:cNvSpPr>
          <p:nvPr/>
        </p:nvSpPr>
        <p:spPr bwMode="auto">
          <a:xfrm>
            <a:off x="4191000" y="4116937"/>
            <a:ext cx="4295775" cy="836063"/>
          </a:xfrm>
          <a:prstGeom prst="rect">
            <a:avLst/>
          </a:prstGeom>
          <a:noFill/>
          <a:ln w="9525">
            <a:noFill/>
            <a:miter lim="800000"/>
            <a:headEnd/>
            <a:tailEnd/>
          </a:ln>
        </p:spPr>
        <p:txBody>
          <a:bodyPr lIns="0" tIns="0" rIns="0" bIns="0">
            <a:spAutoFit/>
          </a:bodyPr>
          <a:lstStyle/>
          <a:p>
            <a:pPr algn="ctr" defTabSz="822325">
              <a:lnSpc>
                <a:spcPts val="3425"/>
              </a:lnSpc>
              <a:tabLst>
                <a:tab pos="0" algn="l"/>
                <a:tab pos="822325" algn="l"/>
                <a:tab pos="1646238" algn="l"/>
              </a:tabLst>
            </a:pPr>
            <a:r>
              <a:rPr lang="en-US" sz="2500" dirty="0">
                <a:latin typeface="Gill Sans" charset="0"/>
              </a:rPr>
              <a:t>Instructional </a:t>
            </a:r>
            <a:r>
              <a:rPr lang="en-US" sz="2500" dirty="0" smtClean="0">
                <a:latin typeface="Gill Sans" charset="0"/>
              </a:rPr>
              <a:t>Activities </a:t>
            </a:r>
          </a:p>
          <a:p>
            <a:pPr algn="ctr" defTabSz="822325">
              <a:lnSpc>
                <a:spcPts val="3425"/>
              </a:lnSpc>
              <a:tabLst>
                <a:tab pos="0" algn="l"/>
                <a:tab pos="822325" algn="l"/>
                <a:tab pos="1646238" algn="l"/>
              </a:tabLst>
            </a:pPr>
            <a:r>
              <a:rPr lang="en-US" sz="2500" dirty="0" smtClean="0">
                <a:latin typeface="Gill Sans" charset="0"/>
              </a:rPr>
              <a:t>(low stakes assessments)</a:t>
            </a:r>
            <a:endParaRPr lang="en-US" sz="2900" dirty="0">
              <a:latin typeface="Gill Sans" charset="0"/>
            </a:endParaRPr>
          </a:p>
        </p:txBody>
      </p:sp>
      <p:sp>
        <p:nvSpPr>
          <p:cNvPr id="4102" name="Text Box 4"/>
          <p:cNvSpPr txBox="1">
            <a:spLocks noChangeArrowheads="1"/>
          </p:cNvSpPr>
          <p:nvPr/>
        </p:nvSpPr>
        <p:spPr bwMode="auto">
          <a:xfrm>
            <a:off x="4687888" y="1449515"/>
            <a:ext cx="2306637" cy="436017"/>
          </a:xfrm>
          <a:prstGeom prst="rect">
            <a:avLst/>
          </a:prstGeom>
          <a:noFill/>
          <a:ln w="9525">
            <a:noFill/>
            <a:miter lim="800000"/>
            <a:headEnd/>
            <a:tailEnd/>
          </a:ln>
        </p:spPr>
        <p:txBody>
          <a:bodyPr lIns="0" tIns="0" rIns="0" bIns="0">
            <a:spAutoFit/>
          </a:bodyPr>
          <a:lstStyle/>
          <a:p>
            <a:pPr algn="ctr" defTabSz="822325">
              <a:lnSpc>
                <a:spcPts val="3425"/>
              </a:lnSpc>
              <a:tabLst>
                <a:tab pos="0" algn="l"/>
                <a:tab pos="822325" algn="l"/>
                <a:tab pos="1646238" algn="l"/>
              </a:tabLst>
            </a:pPr>
            <a:r>
              <a:rPr lang="en-US" sz="2500" dirty="0">
                <a:latin typeface="Gill Sans" charset="0"/>
              </a:rPr>
              <a:t>Objectives</a:t>
            </a:r>
          </a:p>
        </p:txBody>
      </p:sp>
      <p:sp>
        <p:nvSpPr>
          <p:cNvPr id="4103" name="Line 5"/>
          <p:cNvSpPr>
            <a:spLocks noChangeShapeType="1"/>
          </p:cNvSpPr>
          <p:nvPr/>
        </p:nvSpPr>
        <p:spPr bwMode="auto">
          <a:xfrm>
            <a:off x="2789238" y="2971800"/>
            <a:ext cx="1782762" cy="1098550"/>
          </a:xfrm>
          <a:prstGeom prst="line">
            <a:avLst/>
          </a:prstGeom>
          <a:noFill/>
          <a:ln w="9525">
            <a:solidFill>
              <a:schemeClr val="tx1"/>
            </a:solidFill>
            <a:round/>
            <a:headEnd type="triangle" w="med" len="med"/>
            <a:tailEnd type="triangle" w="med" len="med"/>
          </a:ln>
        </p:spPr>
        <p:txBody>
          <a:bodyPr/>
          <a:lstStyle/>
          <a:p>
            <a:endParaRPr lang="en-US" dirty="0"/>
          </a:p>
        </p:txBody>
      </p:sp>
      <p:sp>
        <p:nvSpPr>
          <p:cNvPr id="4104" name="Text Box 6"/>
          <p:cNvSpPr txBox="1">
            <a:spLocks noChangeArrowheads="1"/>
          </p:cNvSpPr>
          <p:nvPr/>
        </p:nvSpPr>
        <p:spPr bwMode="auto">
          <a:xfrm>
            <a:off x="280988" y="2516315"/>
            <a:ext cx="2468562" cy="872034"/>
          </a:xfrm>
          <a:prstGeom prst="rect">
            <a:avLst/>
          </a:prstGeom>
          <a:noFill/>
          <a:ln w="9525">
            <a:noFill/>
            <a:miter lim="800000"/>
            <a:headEnd/>
            <a:tailEnd/>
          </a:ln>
        </p:spPr>
        <p:txBody>
          <a:bodyPr lIns="0" tIns="0" rIns="0" bIns="0">
            <a:spAutoFit/>
          </a:bodyPr>
          <a:lstStyle/>
          <a:p>
            <a:pPr algn="ctr" defTabSz="822325">
              <a:lnSpc>
                <a:spcPts val="3425"/>
              </a:lnSpc>
              <a:tabLst>
                <a:tab pos="0" algn="l"/>
                <a:tab pos="822325" algn="l"/>
                <a:tab pos="1646238" algn="l"/>
              </a:tabLst>
            </a:pPr>
            <a:r>
              <a:rPr lang="en-US" sz="2500" dirty="0" smtClean="0">
                <a:latin typeface="Gill Sans" charset="0"/>
              </a:rPr>
              <a:t>Assessments</a:t>
            </a:r>
          </a:p>
          <a:p>
            <a:pPr algn="ctr" defTabSz="822325">
              <a:lnSpc>
                <a:spcPts val="3425"/>
              </a:lnSpc>
              <a:tabLst>
                <a:tab pos="0" algn="l"/>
                <a:tab pos="822325" algn="l"/>
                <a:tab pos="1646238" algn="l"/>
              </a:tabLst>
            </a:pPr>
            <a:r>
              <a:rPr lang="en-US" sz="2400" dirty="0" smtClean="0">
                <a:latin typeface="Gill Sans" charset="0"/>
              </a:rPr>
              <a:t>(High stakes)</a:t>
            </a:r>
            <a:endParaRPr lang="en-US" sz="2400" dirty="0">
              <a:latin typeface="Gill Sans" charset="0"/>
            </a:endParaRPr>
          </a:p>
        </p:txBody>
      </p:sp>
      <p:sp>
        <p:nvSpPr>
          <p:cNvPr id="4105" name="Freeform 7"/>
          <p:cNvSpPr>
            <a:spLocks/>
          </p:cNvSpPr>
          <p:nvPr/>
        </p:nvSpPr>
        <p:spPr bwMode="auto">
          <a:xfrm rot="1807911">
            <a:off x="3222625" y="1820990"/>
            <a:ext cx="1930400" cy="1647825"/>
          </a:xfrm>
          <a:custGeom>
            <a:avLst/>
            <a:gdLst>
              <a:gd name="T0" fmla="*/ 2147483647 w 10000"/>
              <a:gd name="T1" fmla="*/ 0 h 10000"/>
              <a:gd name="T2" fmla="*/ 0 w 10000"/>
              <a:gd name="T3" fmla="*/ 2147483647 h 10000"/>
              <a:gd name="T4" fmla="*/ 2147483647 w 10000"/>
              <a:gd name="T5" fmla="*/ 2147483647 h 10000"/>
              <a:gd name="T6" fmla="*/ 2147483647 w 10000"/>
              <a:gd name="T7" fmla="*/ 0 h 10000"/>
              <a:gd name="T8" fmla="*/ 0 60000 65536"/>
              <a:gd name="T9" fmla="*/ 0 60000 65536"/>
              <a:gd name="T10" fmla="*/ 0 60000 65536"/>
              <a:gd name="T11" fmla="*/ 0 60000 65536"/>
              <a:gd name="T12" fmla="*/ 0 w 10000"/>
              <a:gd name="T13" fmla="*/ 0 h 10000"/>
              <a:gd name="T14" fmla="*/ 10000 w 10000"/>
              <a:gd name="T15" fmla="*/ 10000 h 10000"/>
            </a:gdLst>
            <a:ahLst/>
            <a:cxnLst>
              <a:cxn ang="T8">
                <a:pos x="T0" y="T1"/>
              </a:cxn>
              <a:cxn ang="T9">
                <a:pos x="T2" y="T3"/>
              </a:cxn>
              <a:cxn ang="T10">
                <a:pos x="T4" y="T5"/>
              </a:cxn>
              <a:cxn ang="T11">
                <a:pos x="T6" y="T7"/>
              </a:cxn>
            </a:cxnLst>
            <a:rect l="T12" t="T13" r="T14" b="T15"/>
            <a:pathLst>
              <a:path w="10000" h="10000">
                <a:moveTo>
                  <a:pt x="5000" y="0"/>
                </a:moveTo>
                <a:lnTo>
                  <a:pt x="0" y="10000"/>
                </a:lnTo>
                <a:lnTo>
                  <a:pt x="10000" y="10000"/>
                </a:lnTo>
                <a:lnTo>
                  <a:pt x="5000" y="0"/>
                </a:lnTo>
                <a:close/>
                <a:moveTo>
                  <a:pt x="5000" y="0"/>
                </a:moveTo>
              </a:path>
            </a:pathLst>
          </a:custGeom>
          <a:solidFill>
            <a:srgbClr val="C8DDF0"/>
          </a:solidFill>
          <a:ln w="9525">
            <a:solidFill>
              <a:srgbClr val="5B5249"/>
            </a:solidFill>
            <a:round/>
            <a:headEnd/>
            <a:tailEnd/>
          </a:ln>
        </p:spPr>
        <p:txBody>
          <a:bodyPr/>
          <a:lstStyle/>
          <a:p>
            <a:endParaRPr lang="en-US" dirty="0"/>
          </a:p>
        </p:txBody>
      </p:sp>
      <p:sp>
        <p:nvSpPr>
          <p:cNvPr id="4106" name="Line 8"/>
          <p:cNvSpPr>
            <a:spLocks noChangeShapeType="1"/>
          </p:cNvSpPr>
          <p:nvPr/>
        </p:nvSpPr>
        <p:spPr bwMode="auto">
          <a:xfrm rot="10800000" flipH="1">
            <a:off x="2743201" y="1784349"/>
            <a:ext cx="1714500" cy="958850"/>
          </a:xfrm>
          <a:prstGeom prst="line">
            <a:avLst/>
          </a:prstGeom>
          <a:noFill/>
          <a:ln w="9525">
            <a:solidFill>
              <a:schemeClr val="tx1"/>
            </a:solidFill>
            <a:round/>
            <a:headEnd type="triangle" w="med" len="med"/>
            <a:tailEnd type="triangle" w="med" len="med"/>
          </a:ln>
        </p:spPr>
        <p:txBody>
          <a:bodyPr/>
          <a:lstStyle/>
          <a:p>
            <a:endParaRPr lang="en-US" dirty="0"/>
          </a:p>
        </p:txBody>
      </p:sp>
      <p:sp>
        <p:nvSpPr>
          <p:cNvPr id="4107" name="Line 9"/>
          <p:cNvSpPr>
            <a:spLocks noChangeShapeType="1"/>
          </p:cNvSpPr>
          <p:nvPr/>
        </p:nvSpPr>
        <p:spPr bwMode="auto">
          <a:xfrm rot="10800000" flipH="1">
            <a:off x="4800601" y="1889253"/>
            <a:ext cx="11113" cy="1989137"/>
          </a:xfrm>
          <a:prstGeom prst="line">
            <a:avLst/>
          </a:prstGeom>
          <a:noFill/>
          <a:ln w="9525">
            <a:solidFill>
              <a:schemeClr val="tx1"/>
            </a:solidFill>
            <a:round/>
            <a:headEnd type="triangle" w="med" len="med"/>
            <a:tailEnd type="triangle" w="med" len="med"/>
          </a:ln>
        </p:spPr>
        <p:txBody>
          <a:bodyPr/>
          <a:lstStyle/>
          <a:p>
            <a:endParaRPr lang="en-US" dirty="0"/>
          </a:p>
        </p:txBody>
      </p:sp>
      <p:sp>
        <p:nvSpPr>
          <p:cNvPr id="4108" name="Text Box 10"/>
          <p:cNvSpPr txBox="1">
            <a:spLocks/>
          </p:cNvSpPr>
          <p:nvPr/>
        </p:nvSpPr>
        <p:spPr bwMode="auto">
          <a:xfrm>
            <a:off x="0" y="3429000"/>
            <a:ext cx="3012064" cy="1098762"/>
          </a:xfrm>
          <a:prstGeom prst="rect">
            <a:avLst/>
          </a:prstGeom>
          <a:noFill/>
          <a:ln w="25400">
            <a:noFill/>
            <a:miter lim="800000"/>
            <a:headEnd/>
            <a:tailEnd/>
          </a:ln>
        </p:spPr>
        <p:txBody>
          <a:bodyPr wrap="square" lIns="82296" tIns="41148" rIns="82296" bIns="41148">
            <a:spAutoFit/>
          </a:bodyPr>
          <a:lstStyle/>
          <a:p>
            <a:pPr algn="ctr" defTabSz="822325"/>
            <a:r>
              <a:rPr lang="en-US" sz="2200" dirty="0">
                <a:latin typeface="Gill Sans" charset="0"/>
              </a:rPr>
              <a:t>Tasks that provide feedback on students’ knowledge and skills</a:t>
            </a:r>
            <a:endParaRPr lang="en-US" sz="2900" dirty="0">
              <a:latin typeface="Gill Sans" charset="0"/>
            </a:endParaRPr>
          </a:p>
        </p:txBody>
      </p:sp>
      <p:sp>
        <p:nvSpPr>
          <p:cNvPr id="4109" name="Text Box 11"/>
          <p:cNvSpPr txBox="1">
            <a:spLocks/>
          </p:cNvSpPr>
          <p:nvPr/>
        </p:nvSpPr>
        <p:spPr bwMode="auto">
          <a:xfrm>
            <a:off x="4937125" y="1820990"/>
            <a:ext cx="3900488" cy="1087438"/>
          </a:xfrm>
          <a:prstGeom prst="rect">
            <a:avLst/>
          </a:prstGeom>
          <a:noFill/>
          <a:ln w="25400">
            <a:noFill/>
            <a:miter lim="800000"/>
            <a:headEnd/>
            <a:tailEnd/>
          </a:ln>
        </p:spPr>
        <p:txBody>
          <a:bodyPr lIns="82296" tIns="41148" rIns="82296" bIns="41148">
            <a:spAutoFit/>
          </a:bodyPr>
          <a:lstStyle/>
          <a:p>
            <a:pPr algn="ctr" defTabSz="822325"/>
            <a:r>
              <a:rPr lang="en-US" sz="2200" dirty="0">
                <a:latin typeface="Gill Sans" charset="0"/>
              </a:rPr>
              <a:t>Descriptions of what students should be able to do at the end of the course</a:t>
            </a:r>
            <a:endParaRPr lang="en-US" sz="2900" dirty="0">
              <a:latin typeface="Gill Sans" charset="0"/>
            </a:endParaRPr>
          </a:p>
        </p:txBody>
      </p:sp>
      <p:sp>
        <p:nvSpPr>
          <p:cNvPr id="4110" name="Text Box 12"/>
          <p:cNvSpPr txBox="1">
            <a:spLocks/>
          </p:cNvSpPr>
          <p:nvPr/>
        </p:nvSpPr>
        <p:spPr bwMode="auto">
          <a:xfrm>
            <a:off x="4202113" y="4876800"/>
            <a:ext cx="4284662" cy="1087437"/>
          </a:xfrm>
          <a:prstGeom prst="rect">
            <a:avLst/>
          </a:prstGeom>
          <a:noFill/>
          <a:ln w="25400">
            <a:noFill/>
            <a:miter lim="800000"/>
            <a:headEnd/>
            <a:tailEnd/>
          </a:ln>
        </p:spPr>
        <p:txBody>
          <a:bodyPr lIns="82296" tIns="41148" rIns="82296" bIns="41148">
            <a:spAutoFit/>
          </a:bodyPr>
          <a:lstStyle/>
          <a:p>
            <a:pPr algn="ctr" defTabSz="822325"/>
            <a:r>
              <a:rPr lang="en-US" sz="2200" dirty="0">
                <a:latin typeface="Gill Sans" charset="0"/>
              </a:rPr>
              <a:t>Contexts and activities that foster students’ active engagement in learning </a:t>
            </a:r>
            <a:endParaRPr lang="en-US" sz="2900" dirty="0">
              <a:latin typeface="Gill Sans" charset="0"/>
            </a:endParaRPr>
          </a:p>
        </p:txBody>
      </p:sp>
      <p:sp>
        <p:nvSpPr>
          <p:cNvPr id="14" name="TextBox 13"/>
          <p:cNvSpPr txBox="1"/>
          <p:nvPr/>
        </p:nvSpPr>
        <p:spPr>
          <a:xfrm>
            <a:off x="228600" y="304800"/>
            <a:ext cx="5257800" cy="461665"/>
          </a:xfrm>
          <a:prstGeom prst="rect">
            <a:avLst/>
          </a:prstGeom>
          <a:noFill/>
        </p:spPr>
        <p:txBody>
          <a:bodyPr wrap="square" rtlCol="0">
            <a:spAutoFit/>
          </a:bodyPr>
          <a:lstStyle/>
          <a:p>
            <a:r>
              <a:rPr lang="en-US" sz="2400" b="1" dirty="0" smtClean="0">
                <a:solidFill>
                  <a:srgbClr val="7DC01B"/>
                </a:solidFill>
                <a:latin typeface="+mj-lt"/>
              </a:rPr>
              <a:t>How OLI contributes</a:t>
            </a:r>
          </a:p>
        </p:txBody>
      </p:sp>
    </p:spTree>
    <p:extLst>
      <p:ext uri="{BB962C8B-B14F-4D97-AF65-F5344CB8AC3E}">
        <p14:creationId xmlns:p14="http://schemas.microsoft.com/office/powerpoint/2010/main" val="96646523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Content Placeholder 8" descr="Desert.jpg"/>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654425" y="1085850"/>
            <a:ext cx="5311775" cy="4494213"/>
          </a:xfrm>
        </p:spPr>
      </p:pic>
      <p:sp>
        <p:nvSpPr>
          <p:cNvPr id="14338" name="Text Box 2"/>
          <p:cNvSpPr txBox="1">
            <a:spLocks noChangeArrowheads="1"/>
          </p:cNvSpPr>
          <p:nvPr/>
        </p:nvSpPr>
        <p:spPr bwMode="auto">
          <a:xfrm>
            <a:off x="6172200" y="43434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endParaRPr lang="en-US"/>
          </a:p>
        </p:txBody>
      </p:sp>
      <p:sp>
        <p:nvSpPr>
          <p:cNvPr id="14339" name="Content Placeholder 7"/>
          <p:cNvSpPr>
            <a:spLocks noGrp="1"/>
          </p:cNvSpPr>
          <p:nvPr>
            <p:ph sz="half" idx="1"/>
          </p:nvPr>
        </p:nvSpPr>
        <p:spPr>
          <a:xfrm>
            <a:off x="457200" y="1257300"/>
            <a:ext cx="4038600" cy="4495800"/>
          </a:xfrm>
        </p:spPr>
        <p:txBody>
          <a:bodyPr/>
          <a:lstStyle/>
          <a:p>
            <a:pPr eaLnBrk="1" hangingPunct="1">
              <a:spcBef>
                <a:spcPct val="0"/>
              </a:spcBef>
            </a:pPr>
            <a:r>
              <a:rPr sz="3200" dirty="0">
                <a:solidFill>
                  <a:schemeClr val="tx2"/>
                </a:solidFill>
                <a:latin typeface="Georgia" charset="0"/>
                <a:cs typeface="ＭＳ Ｐゴシック" charset="0"/>
              </a:rPr>
              <a:t>Data Collection &amp; Feedback Loops for Continuous </a:t>
            </a:r>
            <a:r>
              <a:rPr sz="3200" dirty="0" smtClean="0">
                <a:solidFill>
                  <a:schemeClr val="tx2"/>
                </a:solidFill>
                <a:latin typeface="Georgia" charset="0"/>
                <a:cs typeface="ＭＳ Ｐゴシック" charset="0"/>
              </a:rPr>
              <a:t>Improvement</a:t>
            </a:r>
            <a:endParaRPr lang="en-US" sz="3200" dirty="0" smtClean="0">
              <a:solidFill>
                <a:schemeClr val="tx2"/>
              </a:solidFill>
              <a:latin typeface="Georgia" charset="0"/>
              <a:cs typeface="ＭＳ Ｐゴシック" charset="0"/>
            </a:endParaRPr>
          </a:p>
        </p:txBody>
      </p:sp>
    </p:spTree>
    <p:extLst>
      <p:ext uri="{BB962C8B-B14F-4D97-AF65-F5344CB8AC3E}">
        <p14:creationId xmlns:p14="http://schemas.microsoft.com/office/powerpoint/2010/main" val="1084374261"/>
      </p:ext>
    </p:extLst>
  </p:cSld>
  <p:clrMapOvr>
    <a:masterClrMapping/>
  </p:clrMapOvr>
  <p:transition advTm="896"/>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DOL\Brooke\Work in Progress\OPEN Presentation Screen Shots\Example of Reading levels (roll-overs) and OLI-Copy ed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762000"/>
            <a:ext cx="7796212" cy="4953000"/>
          </a:xfrm>
          <a:prstGeom prst="rect">
            <a:avLst/>
          </a:prstGeom>
          <a:noFill/>
          <a:ln>
            <a:solidFill>
              <a:srgbClr val="7DC01B"/>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4800" y="228600"/>
            <a:ext cx="8210550" cy="461665"/>
          </a:xfrm>
          <a:prstGeom prst="rect">
            <a:avLst/>
          </a:prstGeom>
          <a:noFill/>
        </p:spPr>
        <p:txBody>
          <a:bodyPr wrap="square" rtlCol="0">
            <a:spAutoFit/>
          </a:bodyPr>
          <a:lstStyle/>
          <a:p>
            <a:r>
              <a:rPr lang="en-US" sz="2400" b="1" dirty="0">
                <a:solidFill>
                  <a:srgbClr val="7DC01B"/>
                </a:solidFill>
                <a:latin typeface="+mj-lt"/>
              </a:rPr>
              <a:t>C</a:t>
            </a:r>
            <a:r>
              <a:rPr lang="en-US" sz="2400" b="1" dirty="0" smtClean="0">
                <a:solidFill>
                  <a:srgbClr val="7DC01B"/>
                </a:solidFill>
                <a:latin typeface="+mj-lt"/>
              </a:rPr>
              <a:t>hallenge: Addressing various reading levels</a:t>
            </a:r>
          </a:p>
        </p:txBody>
      </p:sp>
    </p:spTree>
    <p:extLst>
      <p:ext uri="{BB962C8B-B14F-4D97-AF65-F5344CB8AC3E}">
        <p14:creationId xmlns:p14="http://schemas.microsoft.com/office/powerpoint/2010/main" val="4069134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73580" y="205154"/>
            <a:ext cx="8718019" cy="461665"/>
          </a:xfrm>
          <a:prstGeom prst="rect">
            <a:avLst/>
          </a:prstGeom>
          <a:noFill/>
        </p:spPr>
        <p:txBody>
          <a:bodyPr wrap="square" rtlCol="0">
            <a:spAutoFit/>
          </a:bodyPr>
          <a:lstStyle/>
          <a:p>
            <a:r>
              <a:rPr lang="en-US" sz="2400" b="1" dirty="0">
                <a:solidFill>
                  <a:srgbClr val="7DC01B"/>
                </a:solidFill>
                <a:latin typeface="+mj-lt"/>
              </a:rPr>
              <a:t>C</a:t>
            </a:r>
            <a:r>
              <a:rPr lang="en-US" sz="2400" b="1" dirty="0" smtClean="0">
                <a:solidFill>
                  <a:srgbClr val="7DC01B"/>
                </a:solidFill>
                <a:latin typeface="+mj-lt"/>
              </a:rPr>
              <a:t>hallenge</a:t>
            </a:r>
            <a:r>
              <a:rPr lang="en-US" sz="2400" b="1" dirty="0">
                <a:solidFill>
                  <a:srgbClr val="7DC01B"/>
                </a:solidFill>
                <a:latin typeface="+mj-lt"/>
              </a:rPr>
              <a:t>: </a:t>
            </a:r>
            <a:r>
              <a:rPr lang="en-US" sz="2400" b="1" dirty="0" smtClean="0">
                <a:solidFill>
                  <a:srgbClr val="7DC01B"/>
                </a:solidFill>
                <a:latin typeface="+mj-lt"/>
                <a:cs typeface="Arial" pitchFamily="34" charset="0"/>
              </a:rPr>
              <a:t>Addressing Formatting Requirements</a:t>
            </a:r>
            <a:endParaRPr lang="en-US" sz="2400" b="1" dirty="0">
              <a:solidFill>
                <a:srgbClr val="7DC01B"/>
              </a:solidFill>
              <a:latin typeface="+mj-lt"/>
              <a:cs typeface="Arial"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80" y="632597"/>
            <a:ext cx="8032220" cy="5508903"/>
          </a:xfrm>
          <a:prstGeom prst="rect">
            <a:avLst/>
          </a:prstGeom>
        </p:spPr>
      </p:pic>
    </p:spTree>
    <p:extLst>
      <p:ext uri="{BB962C8B-B14F-4D97-AF65-F5344CB8AC3E}">
        <p14:creationId xmlns:p14="http://schemas.microsoft.com/office/powerpoint/2010/main" val="23149403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acintosh HD:Users:nbier:Desktop:Course_Dev_Process_02.png"/>
          <p:cNvPicPr>
            <a:picLocks/>
          </p:cNvPicPr>
          <p:nvPr/>
        </p:nvPicPr>
        <p:blipFill>
          <a:blip r:embed="rId2">
            <a:extLst>
              <a:ext uri="{28A0092B-C50C-407E-A947-70E740481C1C}">
                <a14:useLocalDpi xmlns:a14="http://schemas.microsoft.com/office/drawing/2010/main" val="0"/>
              </a:ext>
            </a:extLst>
          </a:blip>
          <a:srcRect l="-2560" r="-2560"/>
          <a:stretch>
            <a:fillRect/>
          </a:stretch>
        </p:blipFill>
        <p:spPr bwMode="auto">
          <a:xfrm>
            <a:off x="457200" y="990600"/>
            <a:ext cx="8229600"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62000" y="228600"/>
            <a:ext cx="7467600" cy="461665"/>
          </a:xfrm>
          <a:prstGeom prst="rect">
            <a:avLst/>
          </a:prstGeom>
          <a:noFill/>
        </p:spPr>
        <p:txBody>
          <a:bodyPr wrap="square" rtlCol="0">
            <a:spAutoFit/>
          </a:bodyPr>
          <a:lstStyle/>
          <a:p>
            <a:r>
              <a:rPr lang="en-US" sz="2400" b="1" dirty="0" smtClean="0">
                <a:solidFill>
                  <a:srgbClr val="7DC01B"/>
                </a:solidFill>
                <a:latin typeface="+mj-lt"/>
              </a:rPr>
              <a:t>Core Development Team</a:t>
            </a:r>
            <a:endParaRPr lang="en-US" sz="2400" b="1" dirty="0">
              <a:solidFill>
                <a:srgbClr val="7DC01B"/>
              </a:solidFill>
              <a:latin typeface="+mj-lt"/>
            </a:endParaRPr>
          </a:p>
        </p:txBody>
      </p:sp>
    </p:spTree>
    <p:extLst>
      <p:ext uri="{BB962C8B-B14F-4D97-AF65-F5344CB8AC3E}">
        <p14:creationId xmlns:p14="http://schemas.microsoft.com/office/powerpoint/2010/main" val="27865076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2" descr="R:\DOL\Brooke\Work in Progress\OPEN Presentation Screen Shots\Example of multiple feedback-OLI(Open), BC (accurac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1" y="685800"/>
            <a:ext cx="8077200" cy="5223303"/>
          </a:xfrm>
          <a:prstGeom prst="rect">
            <a:avLst/>
          </a:prstGeom>
          <a:noFill/>
          <a:ln>
            <a:solidFill>
              <a:srgbClr val="7DC01B"/>
            </a:solidFill>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4800" y="152400"/>
            <a:ext cx="8153401" cy="461665"/>
          </a:xfrm>
          <a:prstGeom prst="rect">
            <a:avLst/>
          </a:prstGeom>
          <a:noFill/>
        </p:spPr>
        <p:txBody>
          <a:bodyPr wrap="square" rtlCol="0">
            <a:spAutoFit/>
          </a:bodyPr>
          <a:lstStyle/>
          <a:p>
            <a:r>
              <a:rPr lang="en-US" sz="2400" b="1" dirty="0" smtClean="0">
                <a:solidFill>
                  <a:srgbClr val="7DC01B"/>
                </a:solidFill>
                <a:latin typeface="+mj-lt"/>
              </a:rPr>
              <a:t>Challenge: Feedback from multiple perspectives</a:t>
            </a:r>
          </a:p>
        </p:txBody>
      </p:sp>
    </p:spTree>
    <p:extLst>
      <p:ext uri="{BB962C8B-B14F-4D97-AF65-F5344CB8AC3E}">
        <p14:creationId xmlns:p14="http://schemas.microsoft.com/office/powerpoint/2010/main" val="3565686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2209800"/>
            <a:ext cx="8534400" cy="3810000"/>
          </a:xfrm>
        </p:spPr>
      </p:pic>
      <p:sp>
        <p:nvSpPr>
          <p:cNvPr id="5" name="Rectangle 4"/>
          <p:cNvSpPr/>
          <p:nvPr/>
        </p:nvSpPr>
        <p:spPr>
          <a:xfrm>
            <a:off x="76200" y="688312"/>
            <a:ext cx="8001000" cy="1323439"/>
          </a:xfrm>
          <a:prstGeom prst="rect">
            <a:avLst/>
          </a:prstGeom>
        </p:spPr>
        <p:txBody>
          <a:bodyPr wrap="square">
            <a:spAutoFit/>
          </a:bodyPr>
          <a:lstStyle/>
          <a:p>
            <a:pPr lvl="1"/>
            <a:r>
              <a:rPr lang="en-US" sz="2000" b="1" dirty="0" smtClean="0">
                <a:latin typeface="Arial" pitchFamily="34" charset="0"/>
                <a:cs typeface="Arial" pitchFamily="34" charset="0"/>
              </a:rPr>
              <a:t>Multiple authors can equal a fractured experience for students.</a:t>
            </a:r>
            <a:r>
              <a:rPr lang="en-US" sz="2000" b="1" dirty="0">
                <a:latin typeface="Arial" pitchFamily="34" charset="0"/>
                <a:cs typeface="Arial" pitchFamily="34" charset="0"/>
              </a:rPr>
              <a:t> </a:t>
            </a:r>
            <a:r>
              <a:rPr lang="en-US" sz="2000" b="1" dirty="0" smtClean="0">
                <a:latin typeface="Arial" pitchFamily="34" charset="0"/>
                <a:cs typeface="Arial" pitchFamily="34" charset="0"/>
              </a:rPr>
              <a:t>However, </a:t>
            </a:r>
            <a:r>
              <a:rPr lang="en-US" sz="2000" b="1" dirty="0">
                <a:latin typeface="Arial" pitchFamily="34" charset="0"/>
                <a:cs typeface="Arial" pitchFamily="34" charset="0"/>
              </a:rPr>
              <a:t>c</a:t>
            </a:r>
            <a:r>
              <a:rPr lang="en-US" sz="2000" b="1" dirty="0" smtClean="0">
                <a:latin typeface="Arial" pitchFamily="34" charset="0"/>
                <a:cs typeface="Arial" pitchFamily="34" charset="0"/>
              </a:rPr>
              <a:t>oordination, cooperation, oversight and rework create  the desired continuity and optimal student experience.</a:t>
            </a:r>
            <a:endParaRPr lang="en-US" sz="2000" b="1" dirty="0">
              <a:latin typeface="Arial" pitchFamily="34" charset="0"/>
              <a:cs typeface="Arial" pitchFamily="34" charset="0"/>
            </a:endParaRPr>
          </a:p>
        </p:txBody>
      </p:sp>
      <p:sp>
        <p:nvSpPr>
          <p:cNvPr id="6" name="TextBox 5"/>
          <p:cNvSpPr txBox="1"/>
          <p:nvPr/>
        </p:nvSpPr>
        <p:spPr>
          <a:xfrm>
            <a:off x="304800" y="160867"/>
            <a:ext cx="7315200" cy="738664"/>
          </a:xfrm>
          <a:prstGeom prst="rect">
            <a:avLst/>
          </a:prstGeom>
          <a:noFill/>
        </p:spPr>
        <p:txBody>
          <a:bodyPr wrap="square" rtlCol="0">
            <a:spAutoFit/>
          </a:bodyPr>
          <a:lstStyle/>
          <a:p>
            <a:r>
              <a:rPr lang="en-US" sz="2400" b="1" dirty="0">
                <a:solidFill>
                  <a:srgbClr val="7DC01B"/>
                </a:solidFill>
                <a:latin typeface="+mj-lt"/>
                <a:cs typeface="Arial" pitchFamily="34" charset="0"/>
              </a:rPr>
              <a:t>Creating Seamless experience for Students</a:t>
            </a:r>
          </a:p>
          <a:p>
            <a:endParaRPr lang="en-US" dirty="0"/>
          </a:p>
        </p:txBody>
      </p:sp>
    </p:spTree>
    <p:extLst>
      <p:ext uri="{BB962C8B-B14F-4D97-AF65-F5344CB8AC3E}">
        <p14:creationId xmlns:p14="http://schemas.microsoft.com/office/powerpoint/2010/main" val="2827403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76200"/>
            <a:ext cx="8839200" cy="461665"/>
          </a:xfrm>
          <a:prstGeom prst="rect">
            <a:avLst/>
          </a:prstGeom>
          <a:noFill/>
        </p:spPr>
        <p:txBody>
          <a:bodyPr wrap="square" rtlCol="0">
            <a:spAutoFit/>
          </a:bodyPr>
          <a:lstStyle/>
          <a:p>
            <a:r>
              <a:rPr lang="en-US" sz="2400" b="1" dirty="0" smtClean="0">
                <a:solidFill>
                  <a:srgbClr val="7DC01B"/>
                </a:solidFill>
                <a:latin typeface="+mj-lt"/>
                <a:cs typeface="Arial" pitchFamily="34" charset="0"/>
              </a:rPr>
              <a:t>Collaboration results – Better Student Learning</a:t>
            </a:r>
            <a:endParaRPr lang="en-US" sz="2400" b="1" dirty="0">
              <a:latin typeface="Arial" pitchFamily="34" charset="0"/>
              <a:cs typeface="Arial" pitchFamily="34" charset="0"/>
            </a:endParaRPr>
          </a:p>
        </p:txBody>
      </p:sp>
      <p:sp>
        <p:nvSpPr>
          <p:cNvPr id="5" name="Rectangle 4"/>
          <p:cNvSpPr/>
          <p:nvPr/>
        </p:nvSpPr>
        <p:spPr>
          <a:xfrm>
            <a:off x="128070" y="878780"/>
            <a:ext cx="3697170" cy="2154436"/>
          </a:xfrm>
          <a:prstGeom prst="rect">
            <a:avLst/>
          </a:prstGeom>
        </p:spPr>
        <p:txBody>
          <a:bodyPr wrap="square">
            <a:spAutoFit/>
          </a:bodyPr>
          <a:lstStyle/>
          <a:p>
            <a:r>
              <a:rPr lang="en-US" sz="2400" b="1" dirty="0" smtClean="0">
                <a:latin typeface="Arial" pitchFamily="34" charset="0"/>
                <a:cs typeface="Arial" pitchFamily="34" charset="0"/>
              </a:rPr>
              <a:t>Students benefit</a:t>
            </a:r>
          </a:p>
          <a:p>
            <a:endParaRPr lang="en-US" sz="1000" dirty="0">
              <a:latin typeface="Arial" pitchFamily="34" charset="0"/>
              <a:cs typeface="Arial" pitchFamily="34" charset="0"/>
            </a:endParaRPr>
          </a:p>
          <a:p>
            <a:pPr marL="742950" lvl="1" indent="-285750">
              <a:buFont typeface="Arial" pitchFamily="34" charset="0"/>
              <a:buChar char="•"/>
            </a:pPr>
            <a:r>
              <a:rPr lang="en-US" sz="2000" b="1" dirty="0" smtClean="0">
                <a:latin typeface="Arial" pitchFamily="34" charset="0"/>
                <a:cs typeface="Arial" pitchFamily="34" charset="0"/>
              </a:rPr>
              <a:t>Different Perspectives</a:t>
            </a:r>
          </a:p>
          <a:p>
            <a:pPr marL="742950" lvl="1" indent="-285750">
              <a:buFont typeface="Arial" pitchFamily="34" charset="0"/>
              <a:buChar char="•"/>
            </a:pPr>
            <a:r>
              <a:rPr lang="en-US" sz="2000" b="1" dirty="0" smtClean="0">
                <a:latin typeface="Arial" pitchFamily="34" charset="0"/>
                <a:cs typeface="Arial" pitchFamily="34" charset="0"/>
              </a:rPr>
              <a:t>Different Focus</a:t>
            </a:r>
          </a:p>
          <a:p>
            <a:pPr marL="742950" lvl="1" indent="-285750">
              <a:buFont typeface="Arial" pitchFamily="34" charset="0"/>
              <a:buChar char="•"/>
            </a:pPr>
            <a:r>
              <a:rPr lang="en-US" sz="2000" b="1" dirty="0" smtClean="0">
                <a:latin typeface="Arial" pitchFamily="34" charset="0"/>
                <a:cs typeface="Arial" pitchFamily="34" charset="0"/>
              </a:rPr>
              <a:t>Different Expertise</a:t>
            </a:r>
          </a:p>
          <a:p>
            <a:pPr marL="742950" lvl="1" indent="-285750">
              <a:buFont typeface="Arial" pitchFamily="34" charset="0"/>
              <a:buChar char="•"/>
            </a:pPr>
            <a:r>
              <a:rPr lang="en-US" sz="2000" b="1" dirty="0" smtClean="0">
                <a:latin typeface="Arial" pitchFamily="34" charset="0"/>
                <a:cs typeface="Arial" pitchFamily="34" charset="0"/>
              </a:rPr>
              <a:t>Different Skills</a:t>
            </a:r>
          </a:p>
          <a:p>
            <a:pPr marL="742950" lvl="1" indent="-285750">
              <a:buFont typeface="Arial" pitchFamily="34" charset="0"/>
              <a:buChar char="•"/>
            </a:pPr>
            <a:endParaRPr lang="en-US" sz="2000" b="1" dirty="0">
              <a:latin typeface="Arial" pitchFamily="34" charset="0"/>
              <a:cs typeface="Arial" pitchFamily="34" charset="0"/>
            </a:endParaRPr>
          </a:p>
        </p:txBody>
      </p:sp>
      <p:pic>
        <p:nvPicPr>
          <p:cNvPr id="7" name="Picture 2" descr="R:\DOL\Brooke\Work in Progress\OPEN Presentation Screen Shots\Example of multiple feedback-CAST(UDL), OLI(Copy ed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660975"/>
            <a:ext cx="5257800" cy="5130225"/>
          </a:xfrm>
          <a:prstGeom prst="rect">
            <a:avLst/>
          </a:prstGeom>
          <a:noFill/>
          <a:ln>
            <a:solidFill>
              <a:srgbClr val="7DC01B"/>
            </a:solidFill>
          </a:ln>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28" y="2740397"/>
            <a:ext cx="3309854" cy="3279403"/>
          </a:xfrm>
          <a:prstGeom prst="rect">
            <a:avLst/>
          </a:prstGeom>
        </p:spPr>
      </p:pic>
    </p:spTree>
    <p:extLst>
      <p:ext uri="{BB962C8B-B14F-4D97-AF65-F5344CB8AC3E}">
        <p14:creationId xmlns:p14="http://schemas.microsoft.com/office/powerpoint/2010/main" val="24363138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0" y="1600200"/>
            <a:ext cx="8229600" cy="4525963"/>
          </a:xfrm>
        </p:spPr>
        <p:txBody>
          <a:bodyPr/>
          <a:lstStyle/>
          <a:p>
            <a:endParaRPr lang="en-US" dirty="0" smtClean="0"/>
          </a:p>
          <a:p>
            <a:endParaRPr lang="en-US" dirty="0"/>
          </a:p>
          <a:p>
            <a:endParaRPr lang="en-US" dirty="0" smtClean="0"/>
          </a:p>
          <a:p>
            <a:pPr marL="0" indent="0">
              <a:buNone/>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533400"/>
            <a:ext cx="3590925" cy="12763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642" y="2173814"/>
            <a:ext cx="2619375" cy="174307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200" y="3774015"/>
            <a:ext cx="2790825" cy="1638300"/>
          </a:xfrm>
          <a:prstGeom prst="rect">
            <a:avLst/>
          </a:prstGeom>
        </p:spPr>
      </p:pic>
      <p:sp>
        <p:nvSpPr>
          <p:cNvPr id="11" name="Plus 10"/>
          <p:cNvSpPr/>
          <p:nvPr/>
        </p:nvSpPr>
        <p:spPr>
          <a:xfrm>
            <a:off x="3810804" y="3417356"/>
            <a:ext cx="685800" cy="713317"/>
          </a:xfrm>
          <a:prstGeom prst="mathPlus">
            <a:avLst/>
          </a:prstGeom>
          <a:solidFill>
            <a:srgbClr val="7DC01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9D11D"/>
              </a:solidFill>
            </a:endParaRP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0600" y="2449262"/>
            <a:ext cx="2915320" cy="979738"/>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2642" y="4182001"/>
            <a:ext cx="3463589" cy="822327"/>
          </a:xfrm>
          <a:prstGeom prst="rect">
            <a:avLst/>
          </a:prstGeom>
        </p:spPr>
      </p:pic>
    </p:spTree>
    <p:extLst>
      <p:ext uri="{BB962C8B-B14F-4D97-AF65-F5344CB8AC3E}">
        <p14:creationId xmlns:p14="http://schemas.microsoft.com/office/powerpoint/2010/main" val="5566591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fontScale="90000"/>
          </a:bodyPr>
          <a:lstStyle/>
          <a:p>
            <a:r>
              <a:rPr lang="en-US" dirty="0" smtClean="0"/>
              <a:t>Health e-Workforce Consortium</a:t>
            </a:r>
            <a:br>
              <a:rPr lang="en-US" dirty="0" smtClean="0"/>
            </a:br>
            <a:endParaRPr lang="en-US" dirty="0"/>
          </a:p>
        </p:txBody>
      </p:sp>
      <p:sp>
        <p:nvSpPr>
          <p:cNvPr id="3" name="Content Placeholder 2"/>
          <p:cNvSpPr>
            <a:spLocks noGrp="1"/>
          </p:cNvSpPr>
          <p:nvPr>
            <p:ph idx="1"/>
          </p:nvPr>
        </p:nvSpPr>
        <p:spPr/>
        <p:txBody>
          <a:bodyPr/>
          <a:lstStyle/>
          <a:p>
            <a:pPr marL="0" indent="0">
              <a:buNone/>
            </a:pPr>
            <a:endParaRPr lang="en-US" dirty="0" smtClean="0"/>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86000"/>
            <a:ext cx="2912900" cy="24384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3200400"/>
            <a:ext cx="3203713" cy="2131925"/>
          </a:xfrm>
          <a:prstGeom prst="rect">
            <a:avLst/>
          </a:prstGeom>
        </p:spPr>
      </p:pic>
      <p:sp>
        <p:nvSpPr>
          <p:cNvPr id="9" name="TextBox 8"/>
          <p:cNvSpPr txBox="1"/>
          <p:nvPr/>
        </p:nvSpPr>
        <p:spPr>
          <a:xfrm>
            <a:off x="533400" y="676870"/>
            <a:ext cx="7380547" cy="1200329"/>
          </a:xfrm>
          <a:prstGeom prst="rect">
            <a:avLst/>
          </a:prstGeom>
          <a:noFill/>
        </p:spPr>
        <p:txBody>
          <a:bodyPr wrap="none" rtlCol="0">
            <a:spAutoFit/>
          </a:bodyPr>
          <a:lstStyle/>
          <a:p>
            <a:pPr marL="285750" indent="-285750">
              <a:buFont typeface="Wingdings" pitchFamily="2" charset="2"/>
              <a:buChar char="Ø"/>
            </a:pPr>
            <a:r>
              <a:rPr lang="en-US" b="1" kern="0" dirty="0" smtClean="0">
                <a:solidFill>
                  <a:schemeClr val="tx1">
                    <a:lumMod val="50000"/>
                    <a:lumOff val="50000"/>
                  </a:schemeClr>
                </a:solidFill>
              </a:rPr>
              <a:t>Elevate health it workforce development</a:t>
            </a:r>
          </a:p>
          <a:p>
            <a:pPr marL="285750" indent="-285750">
              <a:buFont typeface="Wingdings" pitchFamily="2" charset="2"/>
              <a:buChar char="Ø"/>
            </a:pPr>
            <a:r>
              <a:rPr lang="en-US" b="1" kern="0" dirty="0" smtClean="0">
                <a:solidFill>
                  <a:schemeClr val="tx1">
                    <a:lumMod val="50000"/>
                    <a:lumOff val="50000"/>
                  </a:schemeClr>
                </a:solidFill>
              </a:rPr>
              <a:t>Train, support  &amp;  assist  2,000 +  </a:t>
            </a:r>
            <a:r>
              <a:rPr lang="en-US" b="1" u="sng" kern="0" dirty="0" smtClean="0">
                <a:solidFill>
                  <a:schemeClr val="tx1">
                    <a:lumMod val="50000"/>
                    <a:lumOff val="50000"/>
                  </a:schemeClr>
                </a:solidFill>
              </a:rPr>
              <a:t>veterans</a:t>
            </a:r>
            <a:r>
              <a:rPr lang="en-US" b="1" kern="0" dirty="0" smtClean="0">
                <a:solidFill>
                  <a:schemeClr val="tx1">
                    <a:lumMod val="50000"/>
                    <a:lumOff val="50000"/>
                  </a:schemeClr>
                </a:solidFill>
              </a:rPr>
              <a:t>  &amp;  others  into  </a:t>
            </a:r>
          </a:p>
          <a:p>
            <a:r>
              <a:rPr lang="en-US" b="1" kern="0" dirty="0" smtClean="0">
                <a:solidFill>
                  <a:schemeClr val="tx1">
                    <a:lumMod val="50000"/>
                    <a:lumOff val="50000"/>
                  </a:schemeClr>
                </a:solidFill>
              </a:rPr>
              <a:t>     HIT employment</a:t>
            </a:r>
          </a:p>
          <a:p>
            <a:endParaRPr lang="en-US" dirty="0">
              <a:solidFill>
                <a:prstClr val="black"/>
              </a:solidFill>
            </a:endParaRPr>
          </a:p>
        </p:txBody>
      </p:sp>
    </p:spTree>
    <p:extLst>
      <p:ext uri="{BB962C8B-B14F-4D97-AF65-F5344CB8AC3E}">
        <p14:creationId xmlns:p14="http://schemas.microsoft.com/office/powerpoint/2010/main" val="34199987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EMR-STAR</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57800" y="838200"/>
            <a:ext cx="3581400" cy="2960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725" y="2667000"/>
            <a:ext cx="4337995" cy="2878387"/>
          </a:xfrm>
          <a:prstGeom prst="rect">
            <a:avLst/>
          </a:prstGeom>
        </p:spPr>
      </p:pic>
    </p:spTree>
    <p:extLst>
      <p:ext uri="{BB962C8B-B14F-4D97-AF65-F5344CB8AC3E}">
        <p14:creationId xmlns:p14="http://schemas.microsoft.com/office/powerpoint/2010/main" val="32558491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1143000"/>
            <a:ext cx="3962400" cy="3505200"/>
          </a:xfrm>
        </p:spPr>
        <p:txBody>
          <a:bodyPr>
            <a:normAutofit lnSpcReduction="10000"/>
          </a:bodyPr>
          <a:lstStyle/>
          <a:p>
            <a:pPr marL="86868" indent="-342900">
              <a:buFont typeface="Arial" pitchFamily="34" charset="0"/>
              <a:buChar char="•"/>
            </a:pPr>
            <a:r>
              <a:rPr lang="en-US" b="1" dirty="0">
                <a:solidFill>
                  <a:schemeClr val="accent2">
                    <a:lumMod val="75000"/>
                  </a:schemeClr>
                </a:solidFill>
                <a:latin typeface="+mj-lt"/>
                <a:cs typeface="+mn-cs"/>
              </a:rPr>
              <a:t>3,200+ Missourians</a:t>
            </a:r>
          </a:p>
          <a:p>
            <a:pPr marL="86868" indent="-342900">
              <a:buFont typeface="Arial" pitchFamily="34" charset="0"/>
              <a:buChar char="•"/>
            </a:pPr>
            <a:r>
              <a:rPr lang="en-US" b="1" dirty="0">
                <a:solidFill>
                  <a:schemeClr val="accent2">
                    <a:lumMod val="75000"/>
                  </a:schemeClr>
                </a:solidFill>
                <a:latin typeface="+mj-lt"/>
                <a:cs typeface="+mn-cs"/>
              </a:rPr>
              <a:t>MCCA</a:t>
            </a:r>
          </a:p>
          <a:p>
            <a:pPr marL="86868" indent="-342900">
              <a:buFont typeface="Arial" pitchFamily="34" charset="0"/>
              <a:buChar char="•"/>
            </a:pPr>
            <a:r>
              <a:rPr lang="en-US" b="1" dirty="0">
                <a:solidFill>
                  <a:schemeClr val="accent2">
                    <a:lumMod val="75000"/>
                  </a:schemeClr>
                </a:solidFill>
                <a:latin typeface="+mj-lt"/>
                <a:cs typeface="+mn-cs"/>
              </a:rPr>
              <a:t>13 Colleges</a:t>
            </a:r>
          </a:p>
          <a:p>
            <a:pPr marL="86868" indent="-342900">
              <a:buFont typeface="Arial" pitchFamily="34" charset="0"/>
              <a:buChar char="•"/>
            </a:pPr>
            <a:r>
              <a:rPr lang="en-US" b="1" dirty="0" smtClean="0">
                <a:solidFill>
                  <a:schemeClr val="accent2">
                    <a:lumMod val="75000"/>
                  </a:schemeClr>
                </a:solidFill>
                <a:latin typeface="+mj-lt"/>
                <a:cs typeface="+mn-cs"/>
              </a:rPr>
              <a:t>Four </a:t>
            </a:r>
            <a:r>
              <a:rPr lang="en-US" b="1" dirty="0">
                <a:solidFill>
                  <a:schemeClr val="accent2">
                    <a:lumMod val="75000"/>
                  </a:schemeClr>
                </a:solidFill>
                <a:latin typeface="+mj-lt"/>
                <a:cs typeface="+mn-cs"/>
              </a:rPr>
              <a:t>Pathways</a:t>
            </a:r>
          </a:p>
          <a:p>
            <a:pPr marL="745236" lvl="1" indent="-342900">
              <a:buFont typeface="Arial" pitchFamily="34" charset="0"/>
              <a:buChar char="•"/>
            </a:pPr>
            <a:r>
              <a:rPr lang="en-US" b="1" dirty="0">
                <a:solidFill>
                  <a:schemeClr val="accent2">
                    <a:lumMod val="75000"/>
                  </a:schemeClr>
                </a:solidFill>
                <a:latin typeface="+mj-lt"/>
                <a:cs typeface="+mn-cs"/>
              </a:rPr>
              <a:t>Therapeutic</a:t>
            </a:r>
          </a:p>
          <a:p>
            <a:pPr marL="745236" lvl="1" indent="-342900">
              <a:buFont typeface="Arial" pitchFamily="34" charset="0"/>
              <a:buChar char="•"/>
            </a:pPr>
            <a:r>
              <a:rPr lang="en-US" b="1" dirty="0">
                <a:solidFill>
                  <a:schemeClr val="accent2">
                    <a:lumMod val="75000"/>
                  </a:schemeClr>
                </a:solidFill>
                <a:latin typeface="+mj-lt"/>
                <a:cs typeface="+mn-cs"/>
              </a:rPr>
              <a:t>Diagnostic</a:t>
            </a:r>
          </a:p>
          <a:p>
            <a:pPr marL="745236" lvl="1" indent="-342900">
              <a:buFont typeface="Arial" pitchFamily="34" charset="0"/>
              <a:buChar char="•"/>
            </a:pPr>
            <a:r>
              <a:rPr lang="en-US" b="1" dirty="0">
                <a:solidFill>
                  <a:schemeClr val="accent2">
                    <a:lumMod val="75000"/>
                  </a:schemeClr>
                </a:solidFill>
                <a:latin typeface="+mj-lt"/>
                <a:cs typeface="+mn-cs"/>
              </a:rPr>
              <a:t>Informatics</a:t>
            </a:r>
          </a:p>
          <a:p>
            <a:pPr marL="745236" lvl="1" indent="-342900">
              <a:buFont typeface="Arial" pitchFamily="34" charset="0"/>
              <a:buChar char="•"/>
            </a:pPr>
            <a:r>
              <a:rPr lang="en-US" b="1" dirty="0">
                <a:solidFill>
                  <a:schemeClr val="accent2">
                    <a:lumMod val="75000"/>
                  </a:schemeClr>
                </a:solidFill>
                <a:latin typeface="+mj-lt"/>
                <a:cs typeface="+mn-cs"/>
              </a:rPr>
              <a:t>Environmental Support</a:t>
            </a:r>
          </a:p>
          <a:p>
            <a:r>
              <a:rPr lang="en-US" dirty="0" smtClean="0"/>
              <a:t> </a:t>
            </a:r>
            <a:endParaRPr lang="en-US" dirty="0"/>
          </a:p>
          <a:p>
            <a:endParaRPr lang="en-US" dirty="0"/>
          </a:p>
        </p:txBody>
      </p:sp>
      <p:pic>
        <p:nvPicPr>
          <p:cNvPr id="4" name="Picture 3" descr="http://brdg-park.com/wp-content/uploads/2012/04/STLCC-Logo.jpg"/>
          <p:cNvPicPr/>
          <p:nvPr/>
        </p:nvPicPr>
        <p:blipFill rotWithShape="1">
          <a:blip r:embed="rId2" cstate="print">
            <a:extLst>
              <a:ext uri="{28A0092B-C50C-407E-A947-70E740481C1C}">
                <a14:useLocalDpi xmlns:a14="http://schemas.microsoft.com/office/drawing/2010/main" val="0"/>
              </a:ext>
            </a:extLst>
          </a:blip>
          <a:srcRect/>
          <a:stretch/>
        </p:blipFill>
        <p:spPr bwMode="auto">
          <a:xfrm>
            <a:off x="3984381" y="4800600"/>
            <a:ext cx="1559169" cy="574675"/>
          </a:xfrm>
          <a:prstGeom prst="rect">
            <a:avLst/>
          </a:prstGeom>
          <a:noFill/>
          <a:extLst/>
        </p:spPr>
      </p:pic>
      <p:pic>
        <p:nvPicPr>
          <p:cNvPr id="5" name="Picture 4" descr="http://www.ncmissouri.edu/_layouts/Images/ncmc_images/portal-images/NCMClogo.gif"/>
          <p:cNvPicPr/>
          <p:nvPr/>
        </p:nvPicPr>
        <p:blipFill>
          <a:blip r:embed="rId3">
            <a:extLst>
              <a:ext uri="{28A0092B-C50C-407E-A947-70E740481C1C}">
                <a14:useLocalDpi xmlns:a14="http://schemas.microsoft.com/office/drawing/2010/main" val="0"/>
              </a:ext>
            </a:extLst>
          </a:blip>
          <a:srcRect/>
          <a:stretch>
            <a:fillRect/>
          </a:stretch>
        </p:blipFill>
        <p:spPr bwMode="auto">
          <a:xfrm>
            <a:off x="103833" y="5715000"/>
            <a:ext cx="1420167" cy="3778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0" y="5784849"/>
            <a:ext cx="2444750"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https://encrypted-tbn1.gstatic.com/images?q=tbn:ANd9GcRJq3JGiceaGBR-MNs-igTl3Gy2Sacx4Btudtw6Sf8Tf0SUkPsEQw"/>
          <p:cNvPicPr/>
          <p:nvPr/>
        </p:nvPicPr>
        <p:blipFill>
          <a:blip r:embed="rId5">
            <a:extLst>
              <a:ext uri="{28A0092B-C50C-407E-A947-70E740481C1C}">
                <a14:useLocalDpi xmlns:a14="http://schemas.microsoft.com/office/drawing/2010/main" val="0"/>
              </a:ext>
            </a:extLst>
          </a:blip>
          <a:srcRect/>
          <a:stretch>
            <a:fillRect/>
          </a:stretch>
        </p:blipFill>
        <p:spPr bwMode="auto">
          <a:xfrm>
            <a:off x="1811020" y="4800600"/>
            <a:ext cx="1389380" cy="460375"/>
          </a:xfrm>
          <a:prstGeom prst="rect">
            <a:avLst/>
          </a:prstGeom>
          <a:noFill/>
          <a:extLst/>
        </p:spPr>
      </p:pic>
      <p:pic>
        <p:nvPicPr>
          <p:cNvPr id="8" name="Picture 7" descr="https://encrypted-tbn2.gstatic.com/images?q=tbn:ANd9GcSop9N8e6jpbH0sDYf5xex1Kf01bRT521So1ZHEhtyq5bOVDMcJ"/>
          <p:cNvPicPr/>
          <p:nvPr/>
        </p:nvPicPr>
        <p:blipFill>
          <a:blip r:embed="rId6">
            <a:extLst>
              <a:ext uri="{28A0092B-C50C-407E-A947-70E740481C1C}">
                <a14:useLocalDpi xmlns:a14="http://schemas.microsoft.com/office/drawing/2010/main" val="0"/>
              </a:ext>
            </a:extLst>
          </a:blip>
          <a:srcRect/>
          <a:stretch>
            <a:fillRect/>
          </a:stretch>
        </p:blipFill>
        <p:spPr bwMode="auto">
          <a:xfrm>
            <a:off x="3200400" y="5029200"/>
            <a:ext cx="666115" cy="66611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030" y="5045075"/>
            <a:ext cx="14144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descr="Client Logo"/>
          <p:cNvPicPr/>
          <p:nvPr/>
        </p:nvPicPr>
        <p:blipFill>
          <a:blip r:embed="rId8">
            <a:extLst>
              <a:ext uri="{28A0092B-C50C-407E-A947-70E740481C1C}">
                <a14:useLocalDpi xmlns:a14="http://schemas.microsoft.com/office/drawing/2010/main" val="0"/>
              </a:ext>
            </a:extLst>
          </a:blip>
          <a:srcRect/>
          <a:stretch>
            <a:fillRect/>
          </a:stretch>
        </p:blipFill>
        <p:spPr bwMode="auto">
          <a:xfrm>
            <a:off x="4972050" y="5655944"/>
            <a:ext cx="1352550" cy="506730"/>
          </a:xfrm>
          <a:prstGeom prst="rect">
            <a:avLst/>
          </a:prstGeom>
          <a:noFill/>
          <a:ln>
            <a:noFill/>
          </a:ln>
        </p:spPr>
      </p:pic>
      <p:pic>
        <p:nvPicPr>
          <p:cNvPr id="11" name="Picture 10" descr="http://linnstate.edu/images/header.jpg"/>
          <p:cNvPicPr/>
          <p:nvPr/>
        </p:nvPicPr>
        <p:blipFill rotWithShape="1">
          <a:blip r:embed="rId9" cstate="print">
            <a:extLst>
              <a:ext uri="{28A0092B-C50C-407E-A947-70E740481C1C}">
                <a14:useLocalDpi xmlns:a14="http://schemas.microsoft.com/office/drawing/2010/main" val="0"/>
              </a:ext>
            </a:extLst>
          </a:blip>
          <a:srcRect/>
          <a:stretch/>
        </p:blipFill>
        <p:spPr bwMode="auto">
          <a:xfrm>
            <a:off x="6400800" y="5679991"/>
            <a:ext cx="1467485" cy="490220"/>
          </a:xfrm>
          <a:prstGeom prst="rect">
            <a:avLst/>
          </a:prstGeom>
          <a:noFill/>
          <a:ln>
            <a:noFill/>
          </a:ln>
          <a:extLst>
            <a:ext uri="{53640926-AAD7-44D8-BBD7-CCE9431645EC}">
              <a14:shadowObscured xmlns:a14="http://schemas.microsoft.com/office/drawing/2010/main"/>
            </a:ext>
          </a:extLst>
        </p:spPr>
      </p:pic>
      <p:pic>
        <p:nvPicPr>
          <p:cNvPr id="12" name="Picture 11" descr="Crowde College"/>
          <p:cNvPicPr/>
          <p:nvPr/>
        </p:nvPicPr>
        <p:blipFill rotWithShape="1">
          <a:blip r:embed="rId10" cstate="print">
            <a:extLst>
              <a:ext uri="{28A0092B-C50C-407E-A947-70E740481C1C}">
                <a14:useLocalDpi xmlns:a14="http://schemas.microsoft.com/office/drawing/2010/main" val="0"/>
              </a:ext>
            </a:extLst>
          </a:blip>
          <a:srcRect/>
          <a:stretch/>
        </p:blipFill>
        <p:spPr bwMode="auto">
          <a:xfrm>
            <a:off x="5543550" y="5029200"/>
            <a:ext cx="1238250" cy="424815"/>
          </a:xfrm>
          <a:prstGeom prst="rect">
            <a:avLst/>
          </a:prstGeom>
          <a:noFill/>
          <a:ln>
            <a:noFill/>
          </a:ln>
          <a:extLst>
            <a:ext uri="{53640926-AAD7-44D8-BBD7-CCE9431645EC}">
              <a14:shadowObscured xmlns:a14="http://schemas.microsoft.com/office/drawing/2010/main"/>
            </a:ext>
          </a:extLst>
        </p:spPr>
      </p:pic>
      <p:pic>
        <p:nvPicPr>
          <p:cNvPr id="1028" name="Picture 4"/>
          <p:cNvPicPr>
            <a:picLocks noChangeAspect="1" noChangeArrowheads="1"/>
          </p:cNvPicPr>
          <p:nvPr/>
        </p:nvPicPr>
        <p:blipFill rotWithShape="1">
          <a:blip r:embed="rId11">
            <a:extLst>
              <a:ext uri="{28A0092B-C50C-407E-A947-70E740481C1C}">
                <a14:useLocalDpi xmlns:a14="http://schemas.microsoft.com/office/drawing/2010/main" val="0"/>
              </a:ext>
            </a:extLst>
          </a:blip>
          <a:srcRect b="13534"/>
          <a:stretch/>
        </p:blipFill>
        <p:spPr bwMode="auto">
          <a:xfrm>
            <a:off x="7991475" y="5562600"/>
            <a:ext cx="1000125" cy="463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1800" y="4876800"/>
            <a:ext cx="7064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descr="https://encrypted-tbn2.gstatic.com/images?q=tbn:ANd9GcQs9DPnTLZuwyeNlHJmq2TWaGgNdJOSdwvwtwBgxJ2yOWKf-ufwaQ"/>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00200" y="5382618"/>
            <a:ext cx="752475" cy="735330"/>
          </a:xfrm>
          <a:prstGeom prst="rect">
            <a:avLst/>
          </a:prstGeom>
          <a:noFill/>
          <a:ln>
            <a:noFill/>
          </a:ln>
        </p:spPr>
      </p:pic>
      <p:pic>
        <p:nvPicPr>
          <p:cNvPr id="6" name="Picture 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7200" y="1066800"/>
            <a:ext cx="3886200" cy="2286000"/>
          </a:xfrm>
          <a:prstGeom prst="rect">
            <a:avLst/>
          </a:prstGeom>
        </p:spPr>
      </p:pic>
      <p:sp>
        <p:nvSpPr>
          <p:cNvPr id="17" name="TextBox 16"/>
          <p:cNvSpPr txBox="1"/>
          <p:nvPr/>
        </p:nvSpPr>
        <p:spPr>
          <a:xfrm>
            <a:off x="103833" y="262730"/>
            <a:ext cx="8887767" cy="523220"/>
          </a:xfrm>
          <a:prstGeom prst="rect">
            <a:avLst/>
          </a:prstGeom>
          <a:noFill/>
        </p:spPr>
        <p:txBody>
          <a:bodyPr wrap="square" rtlCol="0">
            <a:spAutoFit/>
          </a:bodyPr>
          <a:lstStyle/>
          <a:p>
            <a:pPr algn="ctr"/>
            <a:r>
              <a:rPr lang="en-US" sz="2800" b="1" dirty="0" smtClean="0">
                <a:solidFill>
                  <a:srgbClr val="7DC01B"/>
                </a:solidFill>
                <a:latin typeface="+mj-lt"/>
              </a:rPr>
              <a:t>Missouri Healthcare Workforce Innovation Networks</a:t>
            </a:r>
            <a:endParaRPr lang="en-US" sz="2800" b="1" dirty="0">
              <a:solidFill>
                <a:srgbClr val="7DC01B"/>
              </a:solidFill>
              <a:latin typeface="+mj-lt"/>
            </a:endParaRPr>
          </a:p>
        </p:txBody>
      </p:sp>
      <p:sp>
        <p:nvSpPr>
          <p:cNvPr id="9" name="TextBox 8"/>
          <p:cNvSpPr txBox="1"/>
          <p:nvPr/>
        </p:nvSpPr>
        <p:spPr>
          <a:xfrm>
            <a:off x="228600" y="3505200"/>
            <a:ext cx="4191000" cy="584775"/>
          </a:xfrm>
          <a:prstGeom prst="rect">
            <a:avLst/>
          </a:prstGeom>
          <a:noFill/>
        </p:spPr>
        <p:txBody>
          <a:bodyPr wrap="square" rtlCol="0">
            <a:spAutoFit/>
          </a:bodyPr>
          <a:lstStyle/>
          <a:p>
            <a:pPr algn="ctr"/>
            <a:r>
              <a:rPr lang="en-US" sz="1600" dirty="0" smtClean="0">
                <a:solidFill>
                  <a:srgbClr val="7DC01B"/>
                </a:solidFill>
                <a:latin typeface="+mj-lt"/>
              </a:rPr>
              <a:t>Innovative Approaches for </a:t>
            </a:r>
            <a:r>
              <a:rPr lang="en-US" sz="1600" dirty="0">
                <a:solidFill>
                  <a:srgbClr val="7DC01B"/>
                </a:solidFill>
                <a:latin typeface="+mj-lt"/>
              </a:rPr>
              <a:t>Adult </a:t>
            </a:r>
            <a:r>
              <a:rPr lang="en-US" sz="1600" dirty="0" smtClean="0">
                <a:solidFill>
                  <a:srgbClr val="7DC01B"/>
                </a:solidFill>
                <a:latin typeface="+mj-lt"/>
              </a:rPr>
              <a:t>Learners  </a:t>
            </a:r>
          </a:p>
          <a:p>
            <a:pPr algn="ctr"/>
            <a:r>
              <a:rPr lang="en-US" sz="1600" dirty="0" smtClean="0">
                <a:solidFill>
                  <a:srgbClr val="7DC01B"/>
                </a:solidFill>
                <a:latin typeface="+mj-lt"/>
              </a:rPr>
              <a:t>Transformative </a:t>
            </a:r>
            <a:r>
              <a:rPr lang="en-US" sz="1600" dirty="0">
                <a:solidFill>
                  <a:srgbClr val="7DC01B"/>
                </a:solidFill>
                <a:latin typeface="+mj-lt"/>
              </a:rPr>
              <a:t>and Systemic Change</a:t>
            </a:r>
          </a:p>
        </p:txBody>
      </p:sp>
      <p:pic>
        <p:nvPicPr>
          <p:cNvPr id="103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99306" y="5090319"/>
            <a:ext cx="1536700"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51455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24600" y="6368534"/>
            <a:ext cx="1954381" cy="369332"/>
          </a:xfrm>
          <a:prstGeom prst="rect">
            <a:avLst/>
          </a:prstGeom>
          <a:noFill/>
        </p:spPr>
        <p:txBody>
          <a:bodyPr wrap="none" rtlCol="0">
            <a:spAutoFit/>
          </a:bodyPr>
          <a:lstStyle/>
          <a:p>
            <a:r>
              <a:rPr lang="en-US" dirty="0" smtClean="0"/>
              <a:t>Photo: YMCA NY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838200"/>
            <a:ext cx="6305085" cy="4595707"/>
          </a:xfrm>
          <a:prstGeom prst="rect">
            <a:avLst/>
          </a:prstGeom>
        </p:spPr>
      </p:pic>
    </p:spTree>
    <p:extLst>
      <p:ext uri="{BB962C8B-B14F-4D97-AF65-F5344CB8AC3E}">
        <p14:creationId xmlns:p14="http://schemas.microsoft.com/office/powerpoint/2010/main" val="12045340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69" y="0"/>
            <a:ext cx="9216569" cy="6248399"/>
          </a:xfrm>
          <a:prstGeom prst="rect">
            <a:avLst/>
          </a:prstGeom>
        </p:spPr>
      </p:pic>
      <p:sp>
        <p:nvSpPr>
          <p:cNvPr id="6" name="TextBox 5"/>
          <p:cNvSpPr txBox="1"/>
          <p:nvPr/>
        </p:nvSpPr>
        <p:spPr>
          <a:xfrm>
            <a:off x="6156034" y="6347752"/>
            <a:ext cx="2156360" cy="369332"/>
          </a:xfrm>
          <a:prstGeom prst="rect">
            <a:avLst/>
          </a:prstGeom>
          <a:noFill/>
        </p:spPr>
        <p:txBody>
          <a:bodyPr wrap="none" rtlCol="0">
            <a:spAutoFit/>
          </a:bodyPr>
          <a:lstStyle/>
          <a:p>
            <a:r>
              <a:rPr lang="en-US" dirty="0" smtClean="0"/>
              <a:t>Photo by Eric </a:t>
            </a:r>
            <a:r>
              <a:rPr lang="en-US" dirty="0" err="1" smtClean="0"/>
              <a:t>Kilby</a:t>
            </a:r>
            <a:endParaRPr lang="en-US" dirty="0"/>
          </a:p>
        </p:txBody>
      </p:sp>
    </p:spTree>
    <p:extLst>
      <p:ext uri="{BB962C8B-B14F-4D97-AF65-F5344CB8AC3E}">
        <p14:creationId xmlns:p14="http://schemas.microsoft.com/office/powerpoint/2010/main" val="39635661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067800" cy="6172200"/>
          </a:xfrm>
          <a:prstGeom prst="rect">
            <a:avLst/>
          </a:prstGeom>
        </p:spPr>
      </p:pic>
      <p:sp>
        <p:nvSpPr>
          <p:cNvPr id="6" name="TextBox 5"/>
          <p:cNvSpPr txBox="1"/>
          <p:nvPr/>
        </p:nvSpPr>
        <p:spPr>
          <a:xfrm>
            <a:off x="5943600" y="6292334"/>
            <a:ext cx="2667000" cy="369332"/>
          </a:xfrm>
          <a:prstGeom prst="rect">
            <a:avLst/>
          </a:prstGeom>
          <a:noFill/>
        </p:spPr>
        <p:txBody>
          <a:bodyPr wrap="square" rtlCol="0">
            <a:spAutoFit/>
          </a:bodyPr>
          <a:lstStyle/>
          <a:p>
            <a:r>
              <a:rPr lang="en-US" dirty="0" smtClean="0"/>
              <a:t>Photo by David Train</a:t>
            </a:r>
            <a:endParaRPr lang="en-US" dirty="0"/>
          </a:p>
        </p:txBody>
      </p:sp>
    </p:spTree>
    <p:extLst>
      <p:ext uri="{BB962C8B-B14F-4D97-AF65-F5344CB8AC3E}">
        <p14:creationId xmlns:p14="http://schemas.microsoft.com/office/powerpoint/2010/main" val="1225266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OLI">
      <a:dk1>
        <a:sysClr val="windowText" lastClr="000000"/>
      </a:dk1>
      <a:lt1>
        <a:sysClr val="window" lastClr="FFFFFF"/>
      </a:lt1>
      <a:dk2>
        <a:srgbClr val="0B435F"/>
      </a:dk2>
      <a:lt2>
        <a:srgbClr val="FFF5EC"/>
      </a:lt2>
      <a:accent1>
        <a:srgbClr val="0B435F"/>
      </a:accent1>
      <a:accent2>
        <a:srgbClr val="1371B2"/>
      </a:accent2>
      <a:accent3>
        <a:srgbClr val="709E30"/>
      </a:accent3>
      <a:accent4>
        <a:srgbClr val="EA7150"/>
      </a:accent4>
      <a:accent5>
        <a:srgbClr val="FAAF3C"/>
      </a:accent5>
      <a:accent6>
        <a:srgbClr val="BF0000"/>
      </a:accent6>
      <a:hlink>
        <a:srgbClr val="1371B2"/>
      </a:hlink>
      <a:folHlink>
        <a:srgbClr val="0B435F"/>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9461</TotalTime>
  <Words>719</Words>
  <Application>Microsoft Office PowerPoint</Application>
  <PresentationFormat>On-screen Show (4:3)</PresentationFormat>
  <Paragraphs>118</Paragraphs>
  <Slides>22</Slides>
  <Notes>18</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Urban</vt:lpstr>
      <vt:lpstr>CAHIMS Certification Course </vt:lpstr>
      <vt:lpstr>PowerPoint Presentation</vt:lpstr>
      <vt:lpstr>PowerPoint Presentation</vt:lpstr>
      <vt:lpstr>Health e-Workforce Consortium </vt:lpstr>
      <vt:lpstr>EMR-STAR</vt:lpstr>
      <vt:lpstr>PowerPoint Presentation</vt:lpstr>
      <vt:lpstr>PowerPoint Presentation</vt:lpstr>
      <vt:lpstr>PowerPoint Presentation</vt:lpstr>
      <vt:lpstr>PowerPoint Presentation</vt:lpstr>
      <vt:lpstr>PowerPoint Presentation</vt:lpstr>
      <vt:lpstr>PowerPoint Presentation</vt:lpstr>
      <vt:lpstr>Engage Faculty and SME Champions Early</vt:lpstr>
      <vt:lpstr>PowerPoint Presentation</vt:lpstr>
      <vt:lpstr>PowerPoint Presentation</vt:lpstr>
      <vt:lpstr>PowerPoint Presentation</vt:lpstr>
      <vt:lpstr>The Course Design Triangle</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for Learning Design</dc:title>
  <dc:creator>Cheryl Templeton</dc:creator>
  <cp:lastModifiedBy>kl</cp:lastModifiedBy>
  <cp:revision>227</cp:revision>
  <dcterms:created xsi:type="dcterms:W3CDTF">2012-06-19T19:21:15Z</dcterms:created>
  <dcterms:modified xsi:type="dcterms:W3CDTF">2013-06-20T22:54:32Z</dcterms:modified>
</cp:coreProperties>
</file>